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5" r:id="rId3"/>
  </p:sldMasterIdLst>
  <p:notesMasterIdLst>
    <p:notesMasterId r:id="rId27"/>
  </p:notesMasterIdLst>
  <p:handoutMasterIdLst>
    <p:handoutMasterId r:id="rId28"/>
  </p:handoutMasterIdLst>
  <p:sldIdLst>
    <p:sldId id="267" r:id="rId4"/>
    <p:sldId id="297" r:id="rId5"/>
    <p:sldId id="300" r:id="rId6"/>
    <p:sldId id="295" r:id="rId7"/>
    <p:sldId id="294" r:id="rId8"/>
    <p:sldId id="291" r:id="rId9"/>
    <p:sldId id="290" r:id="rId10"/>
    <p:sldId id="296" r:id="rId11"/>
    <p:sldId id="286" r:id="rId12"/>
    <p:sldId id="302" r:id="rId13"/>
    <p:sldId id="303" r:id="rId14"/>
    <p:sldId id="305" r:id="rId15"/>
    <p:sldId id="304" r:id="rId16"/>
    <p:sldId id="306" r:id="rId17"/>
    <p:sldId id="307" r:id="rId18"/>
    <p:sldId id="308" r:id="rId19"/>
    <p:sldId id="309" r:id="rId20"/>
    <p:sldId id="314" r:id="rId21"/>
    <p:sldId id="310" r:id="rId22"/>
    <p:sldId id="312" r:id="rId23"/>
    <p:sldId id="313" r:id="rId24"/>
    <p:sldId id="299" r:id="rId25"/>
    <p:sldId id="315" r:id="rId2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933"/>
    <a:srgbClr val="5AAE32"/>
    <a:srgbClr val="024C87"/>
    <a:srgbClr val="616262"/>
    <a:srgbClr val="28366E"/>
    <a:srgbClr val="172147"/>
    <a:srgbClr val="F2A447"/>
    <a:srgbClr val="FA8929"/>
    <a:srgbClr val="153360"/>
    <a:srgbClr val="154C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8" autoAdjust="0"/>
    <p:restoredTop sz="65562" autoAdjust="0"/>
  </p:normalViewPr>
  <p:slideViewPr>
    <p:cSldViewPr snapToGrid="0" snapToObjects="1">
      <p:cViewPr>
        <p:scale>
          <a:sx n="60" d="100"/>
          <a:sy n="60" d="100"/>
        </p:scale>
        <p:origin x="-2190"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31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s.MCS\Desktop\quality%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myMCS PHP codebase</c:v>
                </c:pt>
              </c:strCache>
            </c:strRef>
          </c:tx>
          <c:spPr>
            <a:ln>
              <a:solidFill>
                <a:srgbClr val="FF0000"/>
              </a:solidFill>
            </a:ln>
          </c:spPr>
          <c:marker>
            <c:symbol val="none"/>
          </c:marker>
          <c:cat>
            <c:numRef>
              <c:f>Sheet1!$A$3:$A$10</c:f>
              <c:numCache>
                <c:formatCode>General</c:formatCode>
                <c:ptCount val="8"/>
                <c:pt idx="0">
                  <c:v>2009</c:v>
                </c:pt>
                <c:pt idx="1">
                  <c:v>2010</c:v>
                </c:pt>
                <c:pt idx="2">
                  <c:v>2011</c:v>
                </c:pt>
                <c:pt idx="3">
                  <c:v>2012</c:v>
                </c:pt>
                <c:pt idx="4">
                  <c:v>2013</c:v>
                </c:pt>
                <c:pt idx="5">
                  <c:v>2014</c:v>
                </c:pt>
                <c:pt idx="6">
                  <c:v>2015</c:v>
                </c:pt>
                <c:pt idx="7">
                  <c:v>2016</c:v>
                </c:pt>
              </c:numCache>
            </c:numRef>
          </c:cat>
          <c:val>
            <c:numRef>
              <c:f>Sheet1!$B$3:$B$10</c:f>
              <c:numCache>
                <c:formatCode>General</c:formatCode>
                <c:ptCount val="8"/>
                <c:pt idx="0">
                  <c:v>200</c:v>
                </c:pt>
                <c:pt idx="1">
                  <c:v>250</c:v>
                </c:pt>
                <c:pt idx="2">
                  <c:v>300</c:v>
                </c:pt>
                <c:pt idx="3">
                  <c:v>350</c:v>
                </c:pt>
                <c:pt idx="4">
                  <c:v>400</c:v>
                </c:pt>
                <c:pt idx="5">
                  <c:v>600</c:v>
                </c:pt>
                <c:pt idx="6">
                  <c:v>800</c:v>
                </c:pt>
                <c:pt idx="7">
                  <c:v>1000</c:v>
                </c:pt>
              </c:numCache>
            </c:numRef>
          </c:val>
          <c:smooth val="0"/>
        </c:ser>
        <c:dLbls>
          <c:showLegendKey val="0"/>
          <c:showVal val="0"/>
          <c:showCatName val="0"/>
          <c:showSerName val="0"/>
          <c:showPercent val="0"/>
          <c:showBubbleSize val="0"/>
        </c:dLbls>
        <c:marker val="1"/>
        <c:smooth val="0"/>
        <c:axId val="81779328"/>
        <c:axId val="86815104"/>
      </c:lineChart>
      <c:catAx>
        <c:axId val="81779328"/>
        <c:scaling>
          <c:orientation val="minMax"/>
        </c:scaling>
        <c:delete val="0"/>
        <c:axPos val="b"/>
        <c:numFmt formatCode="General" sourceLinked="1"/>
        <c:majorTickMark val="out"/>
        <c:minorTickMark val="none"/>
        <c:tickLblPos val="nextTo"/>
        <c:crossAx val="86815104"/>
        <c:crosses val="autoZero"/>
        <c:auto val="1"/>
        <c:lblAlgn val="ctr"/>
        <c:lblOffset val="100"/>
        <c:noMultiLvlLbl val="0"/>
      </c:catAx>
      <c:valAx>
        <c:axId val="86815104"/>
        <c:scaling>
          <c:orientation val="minMax"/>
          <c:max val="1000"/>
        </c:scaling>
        <c:delete val="0"/>
        <c:axPos val="l"/>
        <c:majorGridlines/>
        <c:numFmt formatCode="General" sourceLinked="1"/>
        <c:majorTickMark val="out"/>
        <c:minorTickMark val="none"/>
        <c:tickLblPos val="nextTo"/>
        <c:crossAx val="81779328"/>
        <c:crosses val="autoZero"/>
        <c:crossBetween val="between"/>
        <c:majorUnit val="500"/>
      </c:valAx>
    </c:plotArea>
    <c:legend>
      <c:legendPos val="r"/>
      <c:layout/>
      <c:overlay val="0"/>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Sheet1!$A$2</c:f>
              <c:strCache>
                <c:ptCount val="1"/>
                <c:pt idx="0">
                  <c:v>Best</c:v>
                </c:pt>
              </c:strCache>
            </c:strRef>
          </c:tx>
          <c:marker>
            <c:symbol val="none"/>
          </c:marker>
          <c:cat>
            <c:strRef>
              <c:f>Sheet1!$B$1:$F$1</c:f>
              <c:strCache>
                <c:ptCount val="5"/>
                <c:pt idx="0">
                  <c:v>&lt; 2K</c:v>
                </c:pt>
                <c:pt idx="1">
                  <c:v>2K - 16K</c:v>
                </c:pt>
                <c:pt idx="2">
                  <c:v>16K - 64K</c:v>
                </c:pt>
                <c:pt idx="3">
                  <c:v>64K - 512K</c:v>
                </c:pt>
                <c:pt idx="4">
                  <c:v>&gt; 512K</c:v>
                </c:pt>
              </c:strCache>
            </c:strRef>
          </c:cat>
          <c:val>
            <c:numRef>
              <c:f>Sheet1!$B$2:$F$2</c:f>
              <c:numCache>
                <c:formatCode>General</c:formatCode>
                <c:ptCount val="5"/>
                <c:pt idx="0">
                  <c:v>0</c:v>
                </c:pt>
                <c:pt idx="1">
                  <c:v>0</c:v>
                </c:pt>
                <c:pt idx="2">
                  <c:v>0.5</c:v>
                </c:pt>
                <c:pt idx="3">
                  <c:v>2</c:v>
                </c:pt>
                <c:pt idx="4">
                  <c:v>4</c:v>
                </c:pt>
              </c:numCache>
            </c:numRef>
          </c:val>
          <c:smooth val="0"/>
        </c:ser>
        <c:ser>
          <c:idx val="1"/>
          <c:order val="1"/>
          <c:tx>
            <c:strRef>
              <c:f>Sheet1!$A$3</c:f>
              <c:strCache>
                <c:ptCount val="1"/>
                <c:pt idx="0">
                  <c:v>Worst</c:v>
                </c:pt>
              </c:strCache>
            </c:strRef>
          </c:tx>
          <c:marker>
            <c:symbol val="none"/>
          </c:marker>
          <c:cat>
            <c:strRef>
              <c:f>Sheet1!$B$1:$F$1</c:f>
              <c:strCache>
                <c:ptCount val="5"/>
                <c:pt idx="0">
                  <c:v>&lt; 2K</c:v>
                </c:pt>
                <c:pt idx="1">
                  <c:v>2K - 16K</c:v>
                </c:pt>
                <c:pt idx="2">
                  <c:v>16K - 64K</c:v>
                </c:pt>
                <c:pt idx="3">
                  <c:v>64K - 512K</c:v>
                </c:pt>
                <c:pt idx="4">
                  <c:v>&gt; 512K</c:v>
                </c:pt>
              </c:strCache>
            </c:strRef>
          </c:cat>
          <c:val>
            <c:numRef>
              <c:f>Sheet1!$B$3:$F$3</c:f>
              <c:numCache>
                <c:formatCode>General</c:formatCode>
                <c:ptCount val="5"/>
                <c:pt idx="0">
                  <c:v>25</c:v>
                </c:pt>
                <c:pt idx="1">
                  <c:v>40</c:v>
                </c:pt>
                <c:pt idx="2">
                  <c:v>50</c:v>
                </c:pt>
                <c:pt idx="3">
                  <c:v>70</c:v>
                </c:pt>
                <c:pt idx="4">
                  <c:v>100</c:v>
                </c:pt>
              </c:numCache>
            </c:numRef>
          </c:val>
          <c:smooth val="0"/>
        </c:ser>
        <c:dLbls>
          <c:showLegendKey val="0"/>
          <c:showVal val="0"/>
          <c:showCatName val="0"/>
          <c:showSerName val="0"/>
          <c:showPercent val="0"/>
          <c:showBubbleSize val="0"/>
        </c:dLbls>
        <c:marker val="1"/>
        <c:smooth val="0"/>
        <c:axId val="84449536"/>
        <c:axId val="84459520"/>
      </c:lineChart>
      <c:catAx>
        <c:axId val="84449536"/>
        <c:scaling>
          <c:orientation val="minMax"/>
        </c:scaling>
        <c:delete val="0"/>
        <c:axPos val="b"/>
        <c:majorTickMark val="out"/>
        <c:minorTickMark val="none"/>
        <c:tickLblPos val="nextTo"/>
        <c:crossAx val="84459520"/>
        <c:crosses val="autoZero"/>
        <c:auto val="1"/>
        <c:lblAlgn val="ctr"/>
        <c:lblOffset val="100"/>
        <c:noMultiLvlLbl val="0"/>
      </c:catAx>
      <c:valAx>
        <c:axId val="84459520"/>
        <c:scaling>
          <c:orientation val="minMax"/>
        </c:scaling>
        <c:delete val="0"/>
        <c:axPos val="l"/>
        <c:majorGridlines/>
        <c:numFmt formatCode="General" sourceLinked="1"/>
        <c:majorTickMark val="out"/>
        <c:minorTickMark val="none"/>
        <c:tickLblPos val="nextTo"/>
        <c:crossAx val="844495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'Programmer productivity'!$A$2</c:f>
              <c:strCache>
                <c:ptCount val="1"/>
                <c:pt idx="0">
                  <c:v>Best</c:v>
                </c:pt>
              </c:strCache>
            </c:strRef>
          </c:tx>
          <c:invertIfNegative val="0"/>
          <c:cat>
            <c:strRef>
              <c:f>'Programmer productivity'!$B$1:$D$1</c:f>
              <c:strCache>
                <c:ptCount val="3"/>
                <c:pt idx="0">
                  <c:v>Coding</c:v>
                </c:pt>
                <c:pt idx="1">
                  <c:v>Debugging</c:v>
                </c:pt>
                <c:pt idx="2">
                  <c:v>Program size</c:v>
                </c:pt>
              </c:strCache>
            </c:strRef>
          </c:cat>
          <c:val>
            <c:numRef>
              <c:f>'Programmer productivity'!$B$2:$D$2</c:f>
              <c:numCache>
                <c:formatCode>General</c:formatCode>
                <c:ptCount val="3"/>
                <c:pt idx="0">
                  <c:v>1</c:v>
                </c:pt>
                <c:pt idx="1">
                  <c:v>1</c:v>
                </c:pt>
                <c:pt idx="2">
                  <c:v>1</c:v>
                </c:pt>
              </c:numCache>
            </c:numRef>
          </c:val>
        </c:ser>
        <c:ser>
          <c:idx val="1"/>
          <c:order val="1"/>
          <c:tx>
            <c:strRef>
              <c:f>'Programmer productivity'!$A$3</c:f>
              <c:strCache>
                <c:ptCount val="1"/>
                <c:pt idx="0">
                  <c:v>Worst</c:v>
                </c:pt>
              </c:strCache>
            </c:strRef>
          </c:tx>
          <c:invertIfNegative val="0"/>
          <c:cat>
            <c:strRef>
              <c:f>'Programmer productivity'!$B$1:$D$1</c:f>
              <c:strCache>
                <c:ptCount val="3"/>
                <c:pt idx="0">
                  <c:v>Coding</c:v>
                </c:pt>
                <c:pt idx="1">
                  <c:v>Debugging</c:v>
                </c:pt>
                <c:pt idx="2">
                  <c:v>Program size</c:v>
                </c:pt>
              </c:strCache>
            </c:strRef>
          </c:cat>
          <c:val>
            <c:numRef>
              <c:f>'Programmer productivity'!$B$3:$D$3</c:f>
              <c:numCache>
                <c:formatCode>General</c:formatCode>
                <c:ptCount val="3"/>
                <c:pt idx="0">
                  <c:v>20</c:v>
                </c:pt>
                <c:pt idx="1">
                  <c:v>25</c:v>
                </c:pt>
                <c:pt idx="2">
                  <c:v>5</c:v>
                </c:pt>
              </c:numCache>
            </c:numRef>
          </c:val>
        </c:ser>
        <c:dLbls>
          <c:showLegendKey val="0"/>
          <c:showVal val="0"/>
          <c:showCatName val="0"/>
          <c:showSerName val="0"/>
          <c:showPercent val="0"/>
          <c:showBubbleSize val="0"/>
        </c:dLbls>
        <c:gapWidth val="150"/>
        <c:axId val="85535744"/>
        <c:axId val="85558016"/>
      </c:barChart>
      <c:catAx>
        <c:axId val="85535744"/>
        <c:scaling>
          <c:orientation val="minMax"/>
        </c:scaling>
        <c:delete val="0"/>
        <c:axPos val="l"/>
        <c:majorTickMark val="out"/>
        <c:minorTickMark val="none"/>
        <c:tickLblPos val="nextTo"/>
        <c:txPr>
          <a:bodyPr/>
          <a:lstStyle/>
          <a:p>
            <a:pPr>
              <a:defRPr sz="1800"/>
            </a:pPr>
            <a:endParaRPr lang="en-US"/>
          </a:p>
        </c:txPr>
        <c:crossAx val="85558016"/>
        <c:crosses val="autoZero"/>
        <c:auto val="1"/>
        <c:lblAlgn val="ctr"/>
        <c:lblOffset val="100"/>
        <c:noMultiLvlLbl val="0"/>
      </c:catAx>
      <c:valAx>
        <c:axId val="85558016"/>
        <c:scaling>
          <c:orientation val="minMax"/>
        </c:scaling>
        <c:delete val="0"/>
        <c:axPos val="b"/>
        <c:majorGridlines/>
        <c:numFmt formatCode="General" sourceLinked="1"/>
        <c:majorTickMark val="out"/>
        <c:minorTickMark val="none"/>
        <c:tickLblPos val="nextTo"/>
        <c:crossAx val="85535744"/>
        <c:crosses val="autoZero"/>
        <c:crossBetween val="between"/>
      </c:valAx>
    </c:plotArea>
    <c:legend>
      <c:legendPos val="r"/>
      <c:layout/>
      <c:overlay val="0"/>
      <c:txPr>
        <a:bodyPr/>
        <a:lstStyle/>
        <a:p>
          <a:pPr>
            <a:defRPr sz="2000"/>
          </a:pPr>
          <a:endParaRPr lang="en-US"/>
        </a:p>
      </c:txPr>
    </c:legend>
    <c:plotVisOnly val="1"/>
    <c:dispBlanksAs val="gap"/>
    <c:showDLblsOverMax val="0"/>
  </c:chart>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9A3E84-404C-A447-9EB9-F24BBC7B2395}" type="datetimeFigureOut">
              <a:rPr lang="fr-FR" smtClean="0"/>
              <a:pPr/>
              <a:t>25/01/2014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57D15F-1647-F54F-BA62-38654275072F}" type="slidenum">
              <a:rPr lang="fr-FR" smtClean="0"/>
              <a:pPr/>
              <a:t>‹#›</a:t>
            </a:fld>
            <a:endParaRPr lang="fr-FR"/>
          </a:p>
        </p:txBody>
      </p:sp>
    </p:spTree>
    <p:extLst>
      <p:ext uri="{BB962C8B-B14F-4D97-AF65-F5344CB8AC3E}">
        <p14:creationId xmlns:p14="http://schemas.microsoft.com/office/powerpoint/2010/main" val="846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2E5DBB-4124-4A00-82CC-5EAAE763335E}" type="datetimeFigureOut">
              <a:rPr lang="en-GB" smtClean="0"/>
              <a:pPr/>
              <a:t>25/01/2014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77A1E-62B6-44EA-A838-5BCDD3B4EFA2}" type="slidenum">
              <a:rPr lang="en-GB" smtClean="0"/>
              <a:pPr/>
              <a:t>‹#›</a:t>
            </a:fld>
            <a:endParaRPr lang="en-GB"/>
          </a:p>
        </p:txBody>
      </p:sp>
    </p:spTree>
    <p:extLst>
      <p:ext uri="{BB962C8B-B14F-4D97-AF65-F5344CB8AC3E}">
        <p14:creationId xmlns:p14="http://schemas.microsoft.com/office/powerpoint/2010/main" val="243963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Illusory_superiorit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Bias_blind_spot" TargetMode="External"/><Relationship Id="rId5" Type="http://schemas.openxmlformats.org/officeDocument/2006/relationships/hyperlink" Target="http://en.wikipedia.org/wiki/Stanford_University" TargetMode="External"/><Relationship Id="rId4" Type="http://schemas.openxmlformats.org/officeDocument/2006/relationships/hyperlink" Target="http://en.wikipedia.org/wiki/MB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smtClean="0"/>
              <a:t>The ignorant</a:t>
            </a:r>
            <a:r>
              <a:rPr lang="nl-BE" baseline="0" smtClean="0"/>
              <a:t> answer on how to improve quality is to just be more careful not to write bugs, and to test more thoroughly to find more bugs. Largely speaking, programmers are already being careful and testers are already being thorough, so why do we still have bugs?</a:t>
            </a:r>
          </a:p>
          <a:p>
            <a:pPr marL="0" indent="0">
              <a:buFontTx/>
              <a:buNone/>
            </a:pPr>
            <a:endParaRPr lang="nl-BE" baseline="0"/>
          </a:p>
          <a:p>
            <a:pPr marL="0" indent="0">
              <a:buFontTx/>
              <a:buNone/>
            </a:pPr>
            <a:r>
              <a:rPr lang="nl-BE" baseline="0" smtClean="0"/>
              <a:t>Let's talk about what quality is, and how it is affected by project scale.</a:t>
            </a:r>
          </a:p>
          <a:p>
            <a:pPr marL="0" indent="0">
              <a:buFontTx/>
              <a:buNone/>
            </a:pPr>
            <a:endParaRPr lang="nl-BE"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1</a:t>
            </a:fld>
            <a:endParaRPr lang="en-GB"/>
          </a:p>
        </p:txBody>
      </p:sp>
    </p:spTree>
    <p:extLst>
      <p:ext uri="{BB962C8B-B14F-4D97-AF65-F5344CB8AC3E}">
        <p14:creationId xmlns:p14="http://schemas.microsoft.com/office/powerpoint/2010/main" val="347109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You don't have the time to do everything all the time, spend resources wisely.</a:t>
            </a:r>
          </a:p>
          <a:p>
            <a:endParaRPr lang="nl-BE" smtClean="0"/>
          </a:p>
          <a:p>
            <a:r>
              <a:rPr lang="nl-BE" smtClean="0"/>
              <a:t>Prototypes are a good way</a:t>
            </a:r>
            <a:r>
              <a:rPr lang="nl-BE" baseline="0" smtClean="0"/>
              <a:t> to discover requirements during FA / TA and detect performance issues early on</a:t>
            </a:r>
          </a:p>
          <a:p>
            <a:endParaRPr lang="nl-BE" baseline="0" smtClean="0"/>
          </a:p>
          <a:p>
            <a:r>
              <a:rPr lang="nl-BE" baseline="0" smtClean="0"/>
              <a:t>Standard testing is good for finding code defects (code doesn't match design), but not good at finding design defects (because the tester focuses on what the spec says instead of what the user expects)</a:t>
            </a:r>
          </a:p>
          <a:p>
            <a:endParaRPr lang="nl-BE" baseline="0" smtClean="0"/>
          </a:p>
          <a:p>
            <a:r>
              <a:rPr lang="nl-BE" baseline="0" smtClean="0"/>
              <a:t>Design and code reviews are more efficient at removing requirements and design defects than any sort of after-the-fact testing.</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mtClean="0">
                <a:latin typeface="+mn-lt"/>
              </a:rPr>
              <a:t>Capers Jones found that software projects with 99% defect-removal rates or better all use formal reviews. No projects with &lt; 75% defect-removal efficiency used formal reviews</a:t>
            </a:r>
            <a:endParaRPr lang="en-US" smtClean="0">
              <a:solidFill>
                <a:schemeClr val="bg1">
                  <a:lumMod val="50000"/>
                </a:schemeClr>
              </a:solidFill>
              <a:latin typeface="+mn-lt"/>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bg1">
                    <a:lumMod val="50000"/>
                  </a:schemeClr>
                </a:solidFill>
                <a:latin typeface="+mn-lt"/>
              </a:rPr>
              <a:t>(Code Complete, 2</a:t>
            </a:r>
            <a:r>
              <a:rPr lang="en-US" baseline="30000" smtClean="0">
                <a:solidFill>
                  <a:schemeClr val="bg1">
                    <a:lumMod val="50000"/>
                  </a:schemeClr>
                </a:solidFill>
                <a:latin typeface="+mn-lt"/>
              </a:rPr>
              <a:t>nd</a:t>
            </a:r>
            <a:r>
              <a:rPr lang="en-US" smtClean="0">
                <a:solidFill>
                  <a:schemeClr val="bg1">
                    <a:lumMod val="50000"/>
                  </a:schemeClr>
                </a:solidFill>
                <a:latin typeface="+mn-lt"/>
              </a:rPr>
              <a:t> ed, chapter 21.1.1</a:t>
            </a:r>
            <a:r>
              <a:rPr lang="en-US" smtClean="0">
                <a:solidFill>
                  <a:schemeClr val="bg1">
                    <a:lumMod val="50000"/>
                  </a:schemeClr>
                </a:solidFill>
                <a:latin typeface="+mn-lt"/>
              </a:rPr>
              <a:t>)</a:t>
            </a:r>
            <a:endParaRPr lang="en-US" smtClean="0">
              <a:solidFill>
                <a:schemeClr val="bg1">
                  <a:lumMod val="50000"/>
                </a:schemeClr>
              </a:solidFill>
              <a:latin typeface="+mn-lt"/>
            </a:endParaRPr>
          </a:p>
        </p:txBody>
      </p:sp>
      <p:sp>
        <p:nvSpPr>
          <p:cNvPr id="4" name="Slide Number Placeholder 3"/>
          <p:cNvSpPr>
            <a:spLocks noGrp="1"/>
          </p:cNvSpPr>
          <p:nvPr>
            <p:ph type="sldNum" sz="quarter" idx="10"/>
          </p:nvPr>
        </p:nvSpPr>
        <p:spPr/>
        <p:txBody>
          <a:bodyPr/>
          <a:lstStyle/>
          <a:p>
            <a:fld id="{2CB77A1E-62B6-44EA-A838-5BCDD3B4EFA2}" type="slidenum">
              <a:rPr lang="en-GB" smtClean="0"/>
              <a:pPr/>
              <a:t>10</a:t>
            </a:fld>
            <a:endParaRPr lang="en-GB"/>
          </a:p>
        </p:txBody>
      </p:sp>
    </p:spTree>
    <p:extLst>
      <p:ext uri="{BB962C8B-B14F-4D97-AF65-F5344CB8AC3E}">
        <p14:creationId xmlns:p14="http://schemas.microsoft.com/office/powerpoint/2010/main" val="144143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Never think "that's somebody</a:t>
            </a:r>
            <a:r>
              <a:rPr lang="nl-BE" baseline="0" smtClean="0"/>
              <a:t> else's problem". All problems are collective.</a:t>
            </a:r>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11</a:t>
            </a:fld>
            <a:endParaRPr lang="en-GB"/>
          </a:p>
        </p:txBody>
      </p:sp>
    </p:spTree>
    <p:extLst>
      <p:ext uri="{BB962C8B-B14F-4D97-AF65-F5344CB8AC3E}">
        <p14:creationId xmlns:p14="http://schemas.microsoft.com/office/powerpoint/2010/main" val="2476974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Software development is a team sport,</a:t>
            </a:r>
            <a:r>
              <a:rPr lang="nl-BE" baseline="0" smtClean="0"/>
              <a:t> there is no room for ego. However, each individual brings their own unique set of skills to the team, so their skill set matters a lot.</a:t>
            </a:r>
            <a:endParaRPr lang="nl-BE" smtClean="0"/>
          </a:p>
          <a:p>
            <a:endParaRPr lang="nl-BE" smtClean="0"/>
          </a:p>
          <a:p>
            <a:r>
              <a:rPr lang="nl-BE" smtClean="0"/>
              <a:t>The</a:t>
            </a:r>
            <a:r>
              <a:rPr lang="nl-BE" baseline="0" smtClean="0"/>
              <a:t> next slides talk about how you can improve your individual productivity so that the team as a whole may become more effective</a:t>
            </a:r>
          </a:p>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12</a:t>
            </a:fld>
            <a:endParaRPr lang="en-GB"/>
          </a:p>
        </p:txBody>
      </p:sp>
    </p:spTree>
    <p:extLst>
      <p:ext uri="{BB962C8B-B14F-4D97-AF65-F5344CB8AC3E}">
        <p14:creationId xmlns:p14="http://schemas.microsoft.com/office/powerpoint/2010/main" val="23044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smtClean="0"/>
              <a:t>There are "rockstar" programmers who are literally ten times better than an average programmer.</a:t>
            </a:r>
          </a:p>
          <a:p>
            <a:endParaRPr lang="nl-BE" smtClean="0"/>
          </a:p>
          <a:p>
            <a:r>
              <a:rPr lang="nl-BE" smtClean="0"/>
              <a:t>Why is that?</a:t>
            </a:r>
            <a:r>
              <a:rPr lang="en-US" baseline="0" smtClean="0"/>
              <a:t> What can we learn from rockstar programmers?</a:t>
            </a:r>
          </a:p>
          <a:p>
            <a:endParaRPr lang="nl-BE"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13</a:t>
            </a:fld>
            <a:endParaRPr lang="en-GB"/>
          </a:p>
        </p:txBody>
      </p:sp>
    </p:spTree>
    <p:extLst>
      <p:ext uri="{BB962C8B-B14F-4D97-AF65-F5344CB8AC3E}">
        <p14:creationId xmlns:p14="http://schemas.microsoft.com/office/powerpoint/2010/main" val="272802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Clip 1:</a:t>
            </a:r>
          </a:p>
          <a:p>
            <a:pPr marL="171450" indent="-171450">
              <a:buFontTx/>
              <a:buChar char="-"/>
            </a:pPr>
            <a:r>
              <a:rPr lang="nl-BE" smtClean="0"/>
              <a:t>Still learning, majority of programming work is subjective, </a:t>
            </a:r>
            <a:r>
              <a:rPr lang="nl-BE" b="1" smtClean="0"/>
              <a:t>social science</a:t>
            </a:r>
          </a:p>
          <a:p>
            <a:pPr marL="171450" indent="-171450">
              <a:buFontTx/>
              <a:buChar char="-"/>
            </a:pPr>
            <a:r>
              <a:rPr lang="nl-BE" smtClean="0"/>
              <a:t>Most things are opinion, not objectively right or wrong</a:t>
            </a:r>
          </a:p>
          <a:p>
            <a:pPr marL="171450" indent="-171450">
              <a:buFontTx/>
              <a:buChar char="-"/>
            </a:pPr>
            <a:endParaRPr lang="nl-BE" smtClean="0"/>
          </a:p>
          <a:p>
            <a:pPr marL="0" indent="0">
              <a:buFontTx/>
              <a:buNone/>
            </a:pPr>
            <a:r>
              <a:rPr lang="nl-BE" smtClean="0"/>
              <a:t>Clip 2:</a:t>
            </a:r>
          </a:p>
          <a:p>
            <a:pPr marL="171450" indent="-171450">
              <a:buFontTx/>
              <a:buChar char="-"/>
            </a:pPr>
            <a:r>
              <a:rPr lang="nl-BE" smtClean="0"/>
              <a:t>Programmers</a:t>
            </a:r>
            <a:r>
              <a:rPr lang="nl-BE" baseline="0" smtClean="0"/>
              <a:t> make </a:t>
            </a:r>
            <a:r>
              <a:rPr lang="nl-BE" b="1" baseline="0" smtClean="0"/>
              <a:t>mistakes</a:t>
            </a:r>
            <a:r>
              <a:rPr lang="nl-BE" baseline="0" smtClean="0"/>
              <a:t> all the time, regardless of best intentions</a:t>
            </a:r>
          </a:p>
          <a:p>
            <a:pPr marL="171450" indent="-171450">
              <a:buFontTx/>
              <a:buChar char="-"/>
            </a:pPr>
            <a:r>
              <a:rPr lang="nl-BE" baseline="0" smtClean="0"/>
              <a:t>Even the objectively wrong stuff happens, and happens a lot at scale</a:t>
            </a:r>
            <a:endParaRPr lang="nl-BE" smtClean="0"/>
          </a:p>
          <a:p>
            <a:pPr marL="171450" indent="-171450">
              <a:buFontTx/>
              <a:buChar char="-"/>
            </a:pPr>
            <a:endParaRPr lang="nl-BE" smtClean="0"/>
          </a:p>
          <a:p>
            <a:pPr marL="0" indent="0">
              <a:buFontTx/>
              <a:buNone/>
            </a:pPr>
            <a:r>
              <a:rPr lang="nl-BE" smtClean="0"/>
              <a:t>Take-aways:</a:t>
            </a:r>
          </a:p>
          <a:p>
            <a:pPr marL="171450" indent="-171450">
              <a:buFontTx/>
              <a:buChar char="-"/>
            </a:pPr>
            <a:r>
              <a:rPr lang="nl-BE" smtClean="0"/>
              <a:t>Assume all</a:t>
            </a:r>
            <a:r>
              <a:rPr lang="nl-BE" baseline="0" smtClean="0"/>
              <a:t> programmers write bugs and all code has bugs</a:t>
            </a:r>
          </a:p>
          <a:p>
            <a:pPr marL="171450" indent="-171450">
              <a:buFontTx/>
              <a:buChar char="-"/>
            </a:pPr>
            <a:r>
              <a:rPr lang="nl-BE" baseline="0" smtClean="0"/>
              <a:t>Automate the detection of things that are objectively wrong to be able to focus on the real problems</a:t>
            </a:r>
          </a:p>
          <a:p>
            <a:pPr marL="628650" lvl="1" indent="-171450">
              <a:buFontTx/>
              <a:buChar char="-"/>
            </a:pPr>
            <a:r>
              <a:rPr lang="nl-BE" baseline="0" smtClean="0"/>
              <a:t>Integration testing, unit testing, API design, performance benchmarks, ...</a:t>
            </a:r>
            <a:endParaRPr lang="nl-BE" smtClean="0"/>
          </a:p>
          <a:p>
            <a:pPr marL="171450" indent="-171450">
              <a:buFontTx/>
              <a:buChar char="-"/>
            </a:pPr>
            <a:r>
              <a:rPr lang="nl-BE" smtClean="0"/>
              <a:t>Code should be built </a:t>
            </a:r>
            <a:r>
              <a:rPr lang="nl-BE" baseline="0" smtClean="0"/>
              <a:t>around its assumed lifetime, with a cost/benefit trade-off for quality efforts</a:t>
            </a:r>
          </a:p>
          <a:p>
            <a:pPr marL="171450" lvl="0" indent="-171450">
              <a:buFontTx/>
              <a:buChar char="-"/>
            </a:pPr>
            <a:r>
              <a:rPr lang="nl-BE" baseline="0" smtClean="0"/>
              <a:t>Building good software is an art and you need to work on the quality of individual work to reach quality as a team</a:t>
            </a:r>
            <a:endParaRPr lang="nl-BE" smtClean="0"/>
          </a:p>
          <a:p>
            <a:pPr marL="171450" indent="-171450">
              <a:buFontTx/>
              <a:buChar char="-"/>
            </a:pPr>
            <a:endParaRPr lang="nl-BE" smtClean="0"/>
          </a:p>
          <a:p>
            <a:pPr marL="0" indent="0">
              <a:buFontTx/>
              <a:buNone/>
            </a:pPr>
            <a:r>
              <a:rPr lang="nl-BE" smtClean="0"/>
              <a:t>Source:</a:t>
            </a:r>
          </a:p>
          <a:p>
            <a:r>
              <a:rPr lang="en-US" smtClean="0"/>
              <a:t>http://blogs.uw.edu/ajko/2012/08/22/john-carmack-discusses-the-art-and-science-of-software-engineering/</a:t>
            </a:r>
            <a:endParaRPr lang="nl-BE" smtClean="0"/>
          </a:p>
          <a:p>
            <a:endParaRPr lang="en-US"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14</a:t>
            </a:fld>
            <a:endParaRPr lang="en-GB"/>
          </a:p>
        </p:txBody>
      </p:sp>
    </p:spTree>
    <p:extLst>
      <p:ext uri="{BB962C8B-B14F-4D97-AF65-F5344CB8AC3E}">
        <p14:creationId xmlns:p14="http://schemas.microsoft.com/office/powerpoint/2010/main" val="314865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smtClean="0">
                <a:solidFill>
                  <a:schemeClr val="tx1"/>
                </a:solidFill>
                <a:effectLst/>
                <a:latin typeface="+mn-lt"/>
                <a:ea typeface="+mn-ea"/>
                <a:cs typeface="+mn-cs"/>
              </a:rPr>
              <a:t>Your subconscious (elephant)</a:t>
            </a:r>
            <a:r>
              <a:rPr lang="nl-BE" sz="1200" b="0" i="0" kern="1200" baseline="0" smtClean="0">
                <a:solidFill>
                  <a:schemeClr val="tx1"/>
                </a:solidFill>
                <a:effectLst/>
                <a:latin typeface="+mn-lt"/>
                <a:ea typeface="+mn-ea"/>
                <a:cs typeface="+mn-cs"/>
              </a:rPr>
              <a:t> makes decisions guided by your conscious mind (rider). If the elephant decides to go somewhere else, your conscious mind will follow it. It's impossible to do things fully consciously (try consciously opening a door, thinking deliberately about every muscle action that it involves)</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en-US" sz="1200" b="1" i="0" kern="1200" smtClean="0">
                <a:solidFill>
                  <a:schemeClr val="tx1"/>
                </a:solidFill>
                <a:effectLst/>
                <a:latin typeface="+mn-lt"/>
                <a:ea typeface="+mn-ea"/>
                <a:cs typeface="+mn-cs"/>
              </a:rPr>
              <a:t>Confabulation</a:t>
            </a:r>
            <a:r>
              <a:rPr lang="en-US" sz="1200" b="0" i="0" kern="1200" smtClean="0">
                <a:solidFill>
                  <a:schemeClr val="tx1"/>
                </a:solidFill>
                <a:effectLst/>
                <a:latin typeface="+mn-lt"/>
                <a:ea typeface="+mn-ea"/>
                <a:cs typeface="+mn-cs"/>
              </a:rPr>
              <a:t>: study of people with split brain syndrome</a:t>
            </a:r>
            <a:r>
              <a:rPr lang="en-US" sz="1200" b="0" i="0" kern="1200" baseline="0" smtClean="0">
                <a:solidFill>
                  <a:schemeClr val="tx1"/>
                </a:solidFill>
                <a:effectLst/>
                <a:latin typeface="+mn-lt"/>
                <a:ea typeface="+mn-ea"/>
                <a:cs typeface="+mn-cs"/>
              </a:rPr>
              <a:t> (brain halves don't communicate)</a:t>
            </a:r>
          </a:p>
          <a:p>
            <a:r>
              <a:rPr lang="nl-BE" sz="1200" b="0" i="0" kern="1200" baseline="0" smtClean="0">
                <a:solidFill>
                  <a:schemeClr val="tx1"/>
                </a:solidFill>
                <a:effectLst/>
                <a:latin typeface="+mn-lt"/>
                <a:ea typeface="+mn-ea"/>
                <a:cs typeface="+mn-cs"/>
              </a:rPr>
              <a:t>Basically two people sharing a body, but only one of them can talk (talking is specific to one brain half). (Mention alien hand syndrome)</a:t>
            </a:r>
            <a:endParaRPr lang="en-US" sz="1200" b="0" i="0" kern="1200" smtClean="0">
              <a:solidFill>
                <a:schemeClr val="tx1"/>
              </a:solidFill>
              <a:effectLst/>
              <a:latin typeface="+mn-lt"/>
              <a:ea typeface="+mn-ea"/>
              <a:cs typeface="+mn-cs"/>
            </a:endParaRPr>
          </a:p>
          <a:p>
            <a:r>
              <a:rPr lang="nl-BE" sz="1200" b="0" i="0" kern="1200" smtClean="0">
                <a:solidFill>
                  <a:schemeClr val="tx1"/>
                </a:solidFill>
                <a:effectLst/>
                <a:latin typeface="+mn-lt"/>
                <a:ea typeface="+mn-ea"/>
                <a:cs typeface="+mn-cs"/>
              </a:rPr>
              <a:t>Shown</a:t>
            </a:r>
            <a:r>
              <a:rPr lang="nl-BE" sz="1200" b="0" i="0" kern="1200" baseline="0" smtClean="0">
                <a:solidFill>
                  <a:schemeClr val="tx1"/>
                </a:solidFill>
                <a:effectLst/>
                <a:latin typeface="+mn-lt"/>
                <a:ea typeface="+mn-ea"/>
                <a:cs typeface="+mn-cs"/>
              </a:rPr>
              <a:t> a different image for each brain half first, then shown the same set of images to both halves, asked to choose what matches the first image.</a:t>
            </a:r>
            <a:endParaRPr lang="en-US" sz="1200" b="0" i="0" kern="1200" smtClean="0">
              <a:solidFill>
                <a:schemeClr val="tx1"/>
              </a:solidFill>
              <a:effectLst/>
              <a:latin typeface="+mn-lt"/>
              <a:ea typeface="+mn-ea"/>
              <a:cs typeface="+mn-cs"/>
            </a:endParaRPr>
          </a:p>
          <a:p>
            <a:pPr lvl="1"/>
            <a:r>
              <a:rPr lang="en-US" sz="1200" b="0" i="0" kern="1200" smtClean="0">
                <a:solidFill>
                  <a:schemeClr val="tx1"/>
                </a:solidFill>
                <a:effectLst/>
                <a:latin typeface="+mn-lt"/>
                <a:ea typeface="+mn-ea"/>
                <a:cs typeface="+mn-cs"/>
              </a:rPr>
              <a:t>The patient’s right hand pointed to a picture of a chicken (which went with the chicken claw the left hemisphere had seen), but the left hand pointed to a picture of a shovel (which went with the snow scene presented to the right hemisphere). When the patient was asked to explain his two responses, he did not say, “I have no idea why my left hand is pointing to a shovel; it must be something you showed my right brain.” Instead, the left hemisphere instantly made up a plausible story. The patient said, without any hesitation, “Oh, that’s easy. The chicken claw goes with the chicken, and you need a shovel to clean out the chicken shed.”</a:t>
            </a:r>
          </a:p>
          <a:p>
            <a:pPr lvl="0"/>
            <a:r>
              <a:rPr lang="nl-BE" sz="1200" b="0" i="0" kern="1200" smtClean="0">
                <a:solidFill>
                  <a:schemeClr val="tx1"/>
                </a:solidFill>
                <a:effectLst/>
                <a:latin typeface="+mn-lt"/>
                <a:ea typeface="+mn-ea"/>
                <a:cs typeface="+mn-cs"/>
              </a:rPr>
              <a:t>(The Happiness Hypothesis, Jonathan</a:t>
            </a:r>
            <a:r>
              <a:rPr lang="nl-BE" sz="1200" b="0" i="0" kern="1200" baseline="0" smtClean="0">
                <a:solidFill>
                  <a:schemeClr val="tx1"/>
                </a:solidFill>
                <a:effectLst/>
                <a:latin typeface="+mn-lt"/>
                <a:ea typeface="+mn-ea"/>
                <a:cs typeface="+mn-cs"/>
              </a:rPr>
              <a:t> Haidt)</a:t>
            </a:r>
          </a:p>
          <a:p>
            <a:pPr marL="171450" indent="-171450">
              <a:buFont typeface="Wingdings"/>
              <a:buChar char="à"/>
            </a:pPr>
            <a:r>
              <a:rPr lang="en-US" sz="1200" b="0" i="0" kern="1200" smtClean="0">
                <a:solidFill>
                  <a:schemeClr val="tx1"/>
                </a:solidFill>
                <a:effectLst/>
                <a:latin typeface="+mn-lt"/>
                <a:ea typeface="+mn-ea"/>
                <a:cs typeface="+mn-cs"/>
              </a:rPr>
              <a:t>When you see a painting, you usually know instantly and automatically whether you like it. If someone asks you to explain your judgment, you confabulate. You don’t really know why you think something is beautiful, but your interpreter module (the rider) is skilled at making up reasons.</a:t>
            </a:r>
          </a:p>
          <a:p>
            <a:pPr marL="171450" indent="-171450">
              <a:buFont typeface="Wingdings"/>
              <a:buChar char="à"/>
            </a:pPr>
            <a:r>
              <a:rPr lang="nl-BE" sz="1200" b="0" i="0" kern="1200" smtClean="0">
                <a:solidFill>
                  <a:schemeClr val="tx1"/>
                </a:solidFill>
                <a:effectLst/>
                <a:latin typeface="+mn-lt"/>
                <a:ea typeface="+mn-ea"/>
                <a:cs typeface="+mn-cs"/>
              </a:rPr>
              <a:t>In</a:t>
            </a:r>
            <a:r>
              <a:rPr lang="nl-BE" sz="1200" b="0" i="0" kern="1200" baseline="0" smtClean="0">
                <a:solidFill>
                  <a:schemeClr val="tx1"/>
                </a:solidFill>
                <a:effectLst/>
                <a:latin typeface="+mn-lt"/>
                <a:ea typeface="+mn-ea"/>
                <a:cs typeface="+mn-cs"/>
              </a:rPr>
              <a:t> many debates, people invent arguments to sustain their intuitive belief</a:t>
            </a:r>
            <a:endParaRPr lang="en-US" sz="1200" b="0" i="0" kern="1200" smtClean="0">
              <a:solidFill>
                <a:schemeClr val="tx1"/>
              </a:solidFill>
              <a:effectLst/>
              <a:latin typeface="+mn-lt"/>
              <a:ea typeface="+mn-ea"/>
              <a:cs typeface="+mn-cs"/>
            </a:endParaRPr>
          </a:p>
          <a:p>
            <a:pPr marL="0" indent="0">
              <a:buFont typeface="Wingdings"/>
              <a:buNone/>
            </a:pPr>
            <a:endParaRPr lang="nl-BE" smtClean="0"/>
          </a:p>
          <a:p>
            <a:pPr marL="0" indent="0">
              <a:buFont typeface="Wingdings"/>
              <a:buNone/>
            </a:pPr>
            <a:r>
              <a:rPr lang="nl-BE" smtClean="0"/>
              <a:t>Explicit knowledge = known by the rider, conscious decisions</a:t>
            </a:r>
          </a:p>
          <a:p>
            <a:pPr marL="0" indent="0">
              <a:buFont typeface="Wingdings"/>
              <a:buNone/>
            </a:pPr>
            <a:r>
              <a:rPr lang="nl-BE" smtClean="0"/>
              <a:t>Tacit</a:t>
            </a:r>
            <a:r>
              <a:rPr lang="nl-BE" baseline="0" smtClean="0"/>
              <a:t> knowledge = known by the elephant, subconscious decisions</a:t>
            </a:r>
          </a:p>
          <a:p>
            <a:pPr marL="171450" indent="-171450">
              <a:buFont typeface="Wingdings"/>
              <a:buChar char="à"/>
            </a:pPr>
            <a:r>
              <a:rPr lang="nl-BE" baseline="0" smtClean="0">
                <a:sym typeface="Wingdings" panose="05000000000000000000" pitchFamily="2" charset="2"/>
              </a:rPr>
              <a:t>The ability for subconscious correct decision-making is key to productivity (otherwise too much decisions are needed)</a:t>
            </a:r>
          </a:p>
          <a:p>
            <a:pPr marL="171450" indent="-171450">
              <a:buFont typeface="Wingdings"/>
              <a:buChar char="à"/>
            </a:pPr>
            <a:endParaRPr lang="nl-BE" baseline="0" smtClean="0">
              <a:sym typeface="Wingdings" panose="05000000000000000000" pitchFamily="2" charset="2"/>
            </a:endParaRPr>
          </a:p>
          <a:p>
            <a:pPr marL="0" indent="0">
              <a:buFont typeface="Wingdings"/>
              <a:buNone/>
            </a:pPr>
            <a:r>
              <a:rPr lang="nl-BE" smtClean="0"/>
              <a:t>Illusory superiority: we think we're better than we are (a.k.a. dunning-kruger effect)</a:t>
            </a:r>
          </a:p>
          <a:p>
            <a:pPr marL="0" indent="0">
              <a:buFont typeface="Wingdings"/>
              <a:buNone/>
            </a:pPr>
            <a:r>
              <a:rPr lang="en-US" smtClean="0">
                <a:hlinkClick r:id="rId3"/>
              </a:rPr>
              <a:t>http://en.wikipedia.org/wiki/Illusory_superiority</a:t>
            </a:r>
            <a:endParaRPr lang="nl-BE" smtClean="0"/>
          </a:p>
          <a:p>
            <a:pPr marL="0" indent="0">
              <a:buFont typeface="Wingdings"/>
              <a:buNone/>
            </a:pPr>
            <a:r>
              <a:rPr lang="en-US" sz="1200" b="0" i="0" kern="1200" smtClean="0">
                <a:solidFill>
                  <a:schemeClr val="tx1"/>
                </a:solidFill>
                <a:effectLst/>
                <a:latin typeface="+mn-lt"/>
                <a:ea typeface="+mn-ea"/>
                <a:cs typeface="+mn-cs"/>
              </a:rPr>
              <a:t>87% of </a:t>
            </a:r>
            <a:r>
              <a:rPr lang="en-US" sz="1200" b="0" i="0" u="none" strike="noStrike" kern="1200" smtClean="0">
                <a:solidFill>
                  <a:schemeClr val="tx1"/>
                </a:solidFill>
                <a:effectLst/>
                <a:latin typeface="+mn-lt"/>
                <a:ea typeface="+mn-ea"/>
                <a:cs typeface="+mn-cs"/>
                <a:hlinkClick r:id="rId4" tooltip="MBA"/>
              </a:rPr>
              <a:t>MBA</a:t>
            </a:r>
            <a:r>
              <a:rPr lang="en-US" sz="1200" b="0" i="0" kern="1200" smtClean="0">
                <a:solidFill>
                  <a:schemeClr val="tx1"/>
                </a:solidFill>
                <a:effectLst/>
                <a:latin typeface="+mn-lt"/>
                <a:ea typeface="+mn-ea"/>
                <a:cs typeface="+mn-cs"/>
              </a:rPr>
              <a:t> students at </a:t>
            </a:r>
            <a:r>
              <a:rPr lang="en-US" sz="1200" b="0" i="0" u="none" strike="noStrike" kern="1200" smtClean="0">
                <a:solidFill>
                  <a:schemeClr val="tx1"/>
                </a:solidFill>
                <a:effectLst/>
                <a:latin typeface="+mn-lt"/>
                <a:ea typeface="+mn-ea"/>
                <a:cs typeface="+mn-cs"/>
                <a:hlinkClick r:id="rId5" tooltip="Stanford University"/>
              </a:rPr>
              <a:t>Stanford University</a:t>
            </a:r>
            <a:r>
              <a:rPr lang="en-US" sz="1200" b="0" i="0" kern="1200" smtClean="0">
                <a:solidFill>
                  <a:schemeClr val="tx1"/>
                </a:solidFill>
                <a:effectLst/>
                <a:latin typeface="+mn-lt"/>
                <a:ea typeface="+mn-ea"/>
                <a:cs typeface="+mn-cs"/>
              </a:rPr>
              <a:t> rated their academic performance as above the median.</a:t>
            </a:r>
          </a:p>
          <a:p>
            <a:pPr marL="0" indent="0">
              <a:buFont typeface="Wingdings"/>
              <a:buNone/>
            </a:pPr>
            <a:r>
              <a:rPr lang="nl-BE" smtClean="0"/>
              <a:t>Consistent results between</a:t>
            </a:r>
            <a:r>
              <a:rPr lang="nl-BE" baseline="0" smtClean="0"/>
              <a:t> 70% and 90% in other studies (e.g. driving safety)</a:t>
            </a:r>
          </a:p>
          <a:p>
            <a:pPr marL="171450" indent="-171450">
              <a:buFont typeface="Wingdings"/>
              <a:buChar char="à"/>
            </a:pPr>
            <a:r>
              <a:rPr lang="nl-BE" baseline="0" smtClean="0">
                <a:sym typeface="Wingdings" panose="05000000000000000000" pitchFamily="2" charset="2"/>
              </a:rPr>
              <a:t>We have to consciously counter our ego bias</a:t>
            </a:r>
          </a:p>
          <a:p>
            <a:pPr marL="0" indent="0">
              <a:buFont typeface="Wingdings"/>
              <a:buNone/>
            </a:pPr>
            <a:r>
              <a:rPr lang="nl-BE" baseline="0" smtClean="0">
                <a:sym typeface="Wingdings" panose="05000000000000000000" pitchFamily="2" charset="2"/>
              </a:rPr>
              <a:t>But there is a risk here, we start out ignorant and confident, then we learn our limits and become insecure. </a:t>
            </a:r>
          </a:p>
          <a:p>
            <a:pPr marL="0" indent="0">
              <a:buFont typeface="Wingdings"/>
              <a:buNone/>
            </a:pPr>
            <a:r>
              <a:rPr lang="nl-BE" baseline="0" smtClean="0">
                <a:sym typeface="Wingdings" panose="05000000000000000000" pitchFamily="2" charset="2"/>
              </a:rPr>
              <a:t> The challenge is not to freeze up due to insecurities and let those who are still ignorant make decisions for us.</a:t>
            </a:r>
          </a:p>
          <a:p>
            <a:pPr marL="0" indent="0">
              <a:buFont typeface="Wingdings"/>
              <a:buNone/>
            </a:pPr>
            <a:endParaRPr lang="nl-BE" baseline="0" smtClean="0">
              <a:sym typeface="Wingdings" panose="05000000000000000000" pitchFamily="2" charset="2"/>
            </a:endParaRPr>
          </a:p>
          <a:p>
            <a:pPr marL="0" indent="0">
              <a:buFont typeface="Wingdings"/>
              <a:buNone/>
            </a:pPr>
            <a:r>
              <a:rPr lang="nl-BE" baseline="0" smtClean="0">
                <a:sym typeface="Wingdings" panose="05000000000000000000" pitchFamily="2" charset="2"/>
              </a:rPr>
              <a:t>Bias blind spot: we think we don't have the biases that we do</a:t>
            </a:r>
          </a:p>
          <a:p>
            <a:pPr marL="0" indent="0">
              <a:buFont typeface="Wingdings"/>
              <a:buNone/>
            </a:pPr>
            <a:r>
              <a:rPr lang="en-US" smtClean="0">
                <a:hlinkClick r:id="rId6"/>
              </a:rPr>
              <a:t>http://en.wikipedia.org/wiki/Bias_blind_spot</a:t>
            </a:r>
            <a:endParaRPr lang="en-US" smtClean="0"/>
          </a:p>
          <a:p>
            <a:pPr marL="0" indent="0">
              <a:buFont typeface="Wingdings"/>
              <a:buNone/>
            </a:pPr>
            <a:r>
              <a:rPr lang="nl-BE" baseline="0" smtClean="0">
                <a:sym typeface="Wingdings" panose="05000000000000000000" pitchFamily="2" charset="2"/>
              </a:rPr>
              <a:t>Coin flipping experiment (Happiness Hypothesis): 90% report an unseen coin flip went their way</a:t>
            </a:r>
          </a:p>
          <a:p>
            <a:pPr marL="0" indent="0">
              <a:buFont typeface="Wingdings"/>
              <a:buNone/>
            </a:pPr>
            <a:endParaRPr lang="nl-BE" baseline="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2CB77A1E-62B6-44EA-A838-5BCDD3B4EFA2}" type="slidenum">
              <a:rPr lang="en-GB" smtClean="0"/>
              <a:pPr/>
              <a:t>15</a:t>
            </a:fld>
            <a:endParaRPr lang="en-GB"/>
          </a:p>
        </p:txBody>
      </p:sp>
    </p:spTree>
    <p:extLst>
      <p:ext uri="{BB962C8B-B14F-4D97-AF65-F5344CB8AC3E}">
        <p14:creationId xmlns:p14="http://schemas.microsoft.com/office/powerpoint/2010/main" val="137482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You cannot consciously decide to make fewer mistakes, you have to train your subconscious to make better decisions</a:t>
            </a:r>
          </a:p>
          <a:p>
            <a:endParaRPr lang="nl-BE" smtClean="0"/>
          </a:p>
          <a:p>
            <a:r>
              <a:rPr lang="nl-BE" smtClean="0"/>
              <a:t>Remember that bad quality == bad productivity.</a:t>
            </a:r>
            <a:r>
              <a:rPr lang="nl-BE" baseline="0" smtClean="0"/>
              <a:t> If we can make fewer mistakes, we'll have fewer bugs and therefore have better productivity.</a:t>
            </a:r>
          </a:p>
          <a:p>
            <a:endParaRPr lang="nl-BE" baseline="0" smtClean="0"/>
          </a:p>
          <a:p>
            <a:r>
              <a:rPr lang="nl-BE" baseline="0" smtClean="0"/>
              <a:t>Individual decisions to improve habits compound over time to create a super-productive team creating high-quality products.</a:t>
            </a:r>
          </a:p>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16</a:t>
            </a:fld>
            <a:endParaRPr lang="en-GB"/>
          </a:p>
        </p:txBody>
      </p:sp>
    </p:spTree>
    <p:extLst>
      <p:ext uri="{BB962C8B-B14F-4D97-AF65-F5344CB8AC3E}">
        <p14:creationId xmlns:p14="http://schemas.microsoft.com/office/powerpoint/2010/main" val="3783717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Write a design/unit</a:t>
            </a:r>
            <a:r>
              <a:rPr lang="nl-BE" baseline="0" smtClean="0"/>
              <a:t> test</a:t>
            </a:r>
            <a:r>
              <a:rPr lang="nl-BE" smtClean="0"/>
              <a:t> </a:t>
            </a:r>
            <a:r>
              <a:rPr lang="nl-BE" smtClean="0"/>
              <a:t>before coding = think things through, solve roadblocks ahead of time</a:t>
            </a:r>
          </a:p>
          <a:p>
            <a:endParaRPr lang="nl-BE" smtClean="0"/>
          </a:p>
          <a:p>
            <a:r>
              <a:rPr lang="nl-BE" smtClean="0"/>
              <a:t>Assume you write</a:t>
            </a:r>
            <a:r>
              <a:rPr lang="nl-BE" baseline="0" smtClean="0"/>
              <a:t> bugs = b</a:t>
            </a:r>
            <a:r>
              <a:rPr lang="nl-BE" smtClean="0"/>
              <a:t>e paranoid about your own work</a:t>
            </a:r>
          </a:p>
          <a:p>
            <a:endParaRPr lang="nl-BE" smtClean="0"/>
          </a:p>
          <a:p>
            <a:r>
              <a:rPr lang="nl-BE" smtClean="0"/>
              <a:t>Stakeholders:</a:t>
            </a:r>
          </a:p>
          <a:p>
            <a:pPr marL="171450" indent="-171450">
              <a:buFontTx/>
              <a:buChar char="-"/>
            </a:pPr>
            <a:r>
              <a:rPr lang="nl-BE" smtClean="0"/>
              <a:t>people who care</a:t>
            </a:r>
            <a:r>
              <a:rPr lang="nl-BE" baseline="0" smtClean="0"/>
              <a:t> about this code</a:t>
            </a:r>
          </a:p>
          <a:p>
            <a:pPr marL="171450" indent="-171450">
              <a:buFontTx/>
              <a:buChar char="-"/>
            </a:pPr>
            <a:r>
              <a:rPr lang="nl-BE" baseline="0" smtClean="0"/>
              <a:t>people who use this feature, or plan to use this feature</a:t>
            </a:r>
          </a:p>
          <a:p>
            <a:pPr marL="0" indent="0">
              <a:buFontTx/>
              <a:buNone/>
            </a:pPr>
            <a:r>
              <a:rPr lang="nl-BE" baseline="0" smtClean="0"/>
              <a:t>Communicate progress, or lack of progress, bad news is better than no news</a:t>
            </a:r>
          </a:p>
          <a:p>
            <a:pPr marL="0" indent="0">
              <a:buFontTx/>
              <a:buNone/>
            </a:pPr>
            <a:endParaRPr lang="nl-BE"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17</a:t>
            </a:fld>
            <a:endParaRPr lang="en-GB"/>
          </a:p>
        </p:txBody>
      </p:sp>
    </p:spTree>
    <p:extLst>
      <p:ext uri="{BB962C8B-B14F-4D97-AF65-F5344CB8AC3E}">
        <p14:creationId xmlns:p14="http://schemas.microsoft.com/office/powerpoint/2010/main" val="3126355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When</a:t>
            </a:r>
            <a:r>
              <a:rPr lang="nl-BE" baseline="0" smtClean="0"/>
              <a:t> you want to change someone else's code, make sure you give them a heads up about this, so they can give you valuable input. It slows you down a little, but it avoids a lot of annoying debate, and it avoids mistakes because you don't know the code as well as they do.</a:t>
            </a:r>
          </a:p>
          <a:p>
            <a:endParaRPr lang="nl-BE" smtClean="0"/>
          </a:p>
          <a:p>
            <a:r>
              <a:rPr lang="nl-BE" smtClean="0"/>
              <a:t>Very often customers just want to be told you're working on their problems.</a:t>
            </a:r>
            <a:r>
              <a:rPr lang="nl-BE" baseline="0" smtClean="0"/>
              <a:t> It doesn't make the work go any faster, but it makes them feel better, so just do it.</a:t>
            </a:r>
            <a:endParaRPr lang="nl-BE" smtClean="0"/>
          </a:p>
          <a:p>
            <a:endParaRPr lang="nl-BE" smtClean="0"/>
          </a:p>
          <a:p>
            <a:r>
              <a:rPr lang="nl-BE" smtClean="0"/>
              <a:t>Bikeshedding</a:t>
            </a:r>
            <a:r>
              <a:rPr lang="nl-BE" baseline="0" smtClean="0"/>
              <a:t>: while designing a building, spending a lot of time discussing the color of the bikeshed. If the discussion doesn't add value for the user, it's better to choose arbitrarily (coin toss) and move on to more productive work.</a:t>
            </a:r>
            <a:endParaRPr lang="nl-BE" smtClean="0"/>
          </a:p>
          <a:p>
            <a:endParaRPr lang="nl-BE" smtClean="0"/>
          </a:p>
          <a:p>
            <a:r>
              <a:rPr lang="nl-BE" smtClean="0"/>
              <a:t>Some people are</a:t>
            </a:r>
            <a:r>
              <a:rPr lang="nl-BE" baseline="0" smtClean="0"/>
              <a:t> better at this than others: teams should find the right people to do their communication</a:t>
            </a:r>
          </a:p>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19</a:t>
            </a:fld>
            <a:endParaRPr lang="en-GB"/>
          </a:p>
        </p:txBody>
      </p:sp>
    </p:spTree>
    <p:extLst>
      <p:ext uri="{BB962C8B-B14F-4D97-AF65-F5344CB8AC3E}">
        <p14:creationId xmlns:p14="http://schemas.microsoft.com/office/powerpoint/2010/main" val="4169861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20</a:t>
            </a:fld>
            <a:endParaRPr lang="en-GB"/>
          </a:p>
        </p:txBody>
      </p:sp>
    </p:spTree>
    <p:extLst>
      <p:ext uri="{BB962C8B-B14F-4D97-AF65-F5344CB8AC3E}">
        <p14:creationId xmlns:p14="http://schemas.microsoft.com/office/powerpoint/2010/main" val="352776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smtClean="0">
                <a:latin typeface="Arial" charset="0"/>
                <a:ea typeface="ＭＳ Ｐゴシック" charset="0"/>
              </a:rPr>
              <a:t>Quality is a relative concept</a:t>
            </a:r>
            <a:r>
              <a:rPr lang="nl-BE" b="0" smtClean="0">
                <a:latin typeface="Arial" charset="0"/>
                <a:ea typeface="ＭＳ Ｐゴシック" charset="0"/>
              </a:rPr>
              <a:t>, not an absolute concept.</a:t>
            </a:r>
            <a:r>
              <a:rPr lang="nl-BE" b="0" baseline="0" smtClean="0">
                <a:latin typeface="Arial" charset="0"/>
                <a:ea typeface="ＭＳ Ｐゴシック" charset="0"/>
              </a:rPr>
              <a:t> There are levels of quality which are pointless to achieve (they cost more than they provide in benefit)</a:t>
            </a:r>
            <a:endParaRPr lang="nl-BE" b="0" smtClean="0">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0" smtClean="0">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0" smtClean="0">
                <a:latin typeface="Arial" charset="0"/>
                <a:ea typeface="ＭＳ Ｐゴシック" charset="0"/>
              </a:rPr>
              <a:t>A software product with high quality does what people expect software products of that kind to do</a:t>
            </a:r>
          </a:p>
          <a:p>
            <a:endParaRPr lang="nl-BE" smtClean="0"/>
          </a:p>
          <a:p>
            <a:r>
              <a:rPr lang="nl-BE" b="1" smtClean="0"/>
              <a:t>Bugs are differences between user expectation</a:t>
            </a:r>
            <a:r>
              <a:rPr lang="nl-BE" b="1" baseline="0" smtClean="0"/>
              <a:t> and user experience. </a:t>
            </a:r>
            <a:r>
              <a:rPr lang="nl-BE" baseline="0" smtClean="0"/>
              <a:t>This covers not just classic bugs but also design defects, performance issues, usability issues, ...</a:t>
            </a:r>
          </a:p>
          <a:p>
            <a:endParaRPr lang="en-US"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2</a:t>
            </a:fld>
            <a:endParaRPr lang="en-GB"/>
          </a:p>
        </p:txBody>
      </p:sp>
    </p:spTree>
    <p:extLst>
      <p:ext uri="{BB962C8B-B14F-4D97-AF65-F5344CB8AC3E}">
        <p14:creationId xmlns:p14="http://schemas.microsoft.com/office/powerpoint/2010/main" val="2067954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The</a:t>
            </a:r>
            <a:r>
              <a:rPr lang="nl-BE" baseline="0" smtClean="0"/>
              <a:t> more people ask you questions the harder this becomes to do right.</a:t>
            </a:r>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21</a:t>
            </a:fld>
            <a:endParaRPr lang="en-GB"/>
          </a:p>
        </p:txBody>
      </p:sp>
    </p:spTree>
    <p:extLst>
      <p:ext uri="{BB962C8B-B14F-4D97-AF65-F5344CB8AC3E}">
        <p14:creationId xmlns:p14="http://schemas.microsoft.com/office/powerpoint/2010/main" val="923903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John Ruskin was an art critic and well-publicized</a:t>
            </a:r>
            <a:r>
              <a:rPr lang="nl-BE" baseline="0" smtClean="0"/>
              <a:t> thinker</a:t>
            </a:r>
            <a:r>
              <a:rPr lang="en-US" baseline="0" smtClean="0"/>
              <a:t> from the 19</a:t>
            </a:r>
            <a:r>
              <a:rPr lang="en-US" baseline="30000" smtClean="0"/>
              <a:t>th</a:t>
            </a:r>
            <a:r>
              <a:rPr lang="en-US" baseline="0" smtClean="0"/>
              <a:t> century</a:t>
            </a:r>
            <a:endParaRPr lang="nl-BE"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22</a:t>
            </a:fld>
            <a:endParaRPr lang="en-GB"/>
          </a:p>
        </p:txBody>
      </p:sp>
    </p:spTree>
    <p:extLst>
      <p:ext uri="{BB962C8B-B14F-4D97-AF65-F5344CB8AC3E}">
        <p14:creationId xmlns:p14="http://schemas.microsoft.com/office/powerpoint/2010/main" val="321305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This is a plot of MCS code size in functional lines of code, without third-party libraries. It is based on historical</a:t>
            </a:r>
            <a:r>
              <a:rPr lang="nl-BE" baseline="0" smtClean="0"/>
              <a:t> data and is extrapolated based on the current growth numbers.</a:t>
            </a:r>
            <a:endParaRPr lang="nl-BE" smtClean="0"/>
          </a:p>
          <a:p>
            <a:endParaRPr lang="nl-BE" smtClean="0"/>
          </a:p>
          <a:p>
            <a:r>
              <a:rPr lang="nl-BE" smtClean="0"/>
              <a:t>The 12.0 release is the start of an</a:t>
            </a:r>
            <a:r>
              <a:rPr lang="nl-BE" baseline="0" smtClean="0"/>
              <a:t> accelerated growth. We added over 100.000 lines of code across windows and web. The </a:t>
            </a:r>
            <a:r>
              <a:rPr lang="nl-BE" baseline="0" smtClean="0"/>
              <a:t>myMCS webportal </a:t>
            </a:r>
            <a:r>
              <a:rPr lang="nl-BE" baseline="0" smtClean="0"/>
              <a:t>will be a million lines of code in 3 years time.</a:t>
            </a:r>
          </a:p>
          <a:p>
            <a:endParaRPr lang="nl-BE" baseline="0" smtClean="0"/>
          </a:p>
          <a:p>
            <a:r>
              <a:rPr lang="nl-BE" baseline="0" smtClean="0"/>
              <a:t>This is good news, and also bad news.</a:t>
            </a:r>
          </a:p>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3</a:t>
            </a:fld>
            <a:endParaRPr lang="en-GB"/>
          </a:p>
        </p:txBody>
      </p:sp>
    </p:spTree>
    <p:extLst>
      <p:ext uri="{BB962C8B-B14F-4D97-AF65-F5344CB8AC3E}">
        <p14:creationId xmlns:p14="http://schemas.microsoft.com/office/powerpoint/2010/main" val="4051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Communication scales</a:t>
            </a:r>
            <a:r>
              <a:rPr lang="nl-BE" baseline="0" smtClean="0"/>
              <a:t> exponentially with team size. You shouldn't scale teams beyond 9 people at most, because they automatically will break up into subteams. You end up building teams of teams (management hierarchy).</a:t>
            </a:r>
            <a:endParaRPr lang="nl-BE" smtClean="0"/>
          </a:p>
          <a:p>
            <a:endParaRPr lang="nl-BE" smtClean="0"/>
          </a:p>
          <a:p>
            <a:r>
              <a:rPr lang="nl-BE" smtClean="0"/>
              <a:t>The larger the organization, the more communication is needed and the</a:t>
            </a:r>
            <a:r>
              <a:rPr lang="nl-BE" baseline="0" smtClean="0"/>
              <a:t> harder the challenge to manage communication effectively</a:t>
            </a:r>
            <a:r>
              <a:rPr lang="nl-BE" smtClean="0"/>
              <a:t>. Eventually the point is reached where people are no longer able to keep up to date with everything they need to know to do their job well.</a:t>
            </a:r>
          </a:p>
          <a:p>
            <a:endParaRPr lang="nl-BE" smtClean="0"/>
          </a:p>
          <a:p>
            <a:r>
              <a:rPr lang="nl-BE" smtClean="0"/>
              <a:t>When people</a:t>
            </a:r>
            <a:r>
              <a:rPr lang="nl-BE" baseline="0" smtClean="0"/>
              <a:t> stop communicating about necessary things, bad things happen.</a:t>
            </a:r>
          </a:p>
          <a:p>
            <a:endParaRPr lang="nl-BE"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4</a:t>
            </a:fld>
            <a:endParaRPr lang="en-GB"/>
          </a:p>
        </p:txBody>
      </p:sp>
    </p:spTree>
    <p:extLst>
      <p:ext uri="{BB962C8B-B14F-4D97-AF65-F5344CB8AC3E}">
        <p14:creationId xmlns:p14="http://schemas.microsoft.com/office/powerpoint/2010/main" val="228706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As projects scale, productivity</a:t>
            </a:r>
            <a:r>
              <a:rPr lang="nl-BE" baseline="0" smtClean="0"/>
              <a:t> drops due to coordination overhead (communication, design, ...)</a:t>
            </a:r>
          </a:p>
          <a:p>
            <a:r>
              <a:rPr lang="nl-BE" baseline="0" smtClean="0"/>
              <a:t>Less and less time is spent on actual construction (&lt; 50% on big projects)</a:t>
            </a:r>
          </a:p>
          <a:p>
            <a:endParaRPr lang="nl-BE" baseline="0" smtClean="0"/>
          </a:p>
          <a:p>
            <a:r>
              <a:rPr lang="nl-BE" baseline="0" smtClean="0"/>
              <a:t>Coding itself is a small percentage of the total effort (&lt; 20% on big projects)</a:t>
            </a:r>
          </a:p>
          <a:p>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5</a:t>
            </a:fld>
            <a:endParaRPr lang="en-GB"/>
          </a:p>
        </p:txBody>
      </p:sp>
    </p:spTree>
    <p:extLst>
      <p:ext uri="{BB962C8B-B14F-4D97-AF65-F5344CB8AC3E}">
        <p14:creationId xmlns:p14="http://schemas.microsoft.com/office/powerpoint/2010/main" val="263698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As projects scale, quality decreases</a:t>
            </a:r>
            <a:r>
              <a:rPr lang="nl-BE" baseline="0" smtClean="0"/>
              <a:t> because of insufficient communication and more interactions between different parts of the system</a:t>
            </a:r>
          </a:p>
          <a:p>
            <a:endParaRPr lang="nl-BE" baseline="0" smtClean="0"/>
          </a:p>
          <a:p>
            <a:r>
              <a:rPr lang="nl-BE" baseline="0" smtClean="0"/>
              <a:t>However, there is a huge gap between the best and worst performers, which means this is something we can control</a:t>
            </a:r>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6</a:t>
            </a:fld>
            <a:endParaRPr lang="en-GB"/>
          </a:p>
        </p:txBody>
      </p:sp>
    </p:spTree>
    <p:extLst>
      <p:ext uri="{BB962C8B-B14F-4D97-AF65-F5344CB8AC3E}">
        <p14:creationId xmlns:p14="http://schemas.microsoft.com/office/powerpoint/2010/main" val="224285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A high level of quality is inextricably</a:t>
            </a:r>
            <a:r>
              <a:rPr lang="nl-BE" baseline="0" smtClean="0"/>
              <a:t> linked to a high level of productivity</a:t>
            </a:r>
          </a:p>
          <a:p>
            <a:endParaRPr lang="nl-BE" baseline="0" smtClean="0"/>
          </a:p>
          <a:p>
            <a:r>
              <a:rPr lang="nl-BE" baseline="0" smtClean="0"/>
              <a:t>Why is that? </a:t>
            </a:r>
            <a:r>
              <a:rPr lang="nl-BE" baseline="0" smtClean="0">
                <a:sym typeface="Wingdings" panose="05000000000000000000" pitchFamily="2" charset="2"/>
              </a:rPr>
              <a:t> next slide</a:t>
            </a:r>
            <a:endParaRPr lang="en-US"/>
          </a:p>
        </p:txBody>
      </p:sp>
      <p:sp>
        <p:nvSpPr>
          <p:cNvPr id="4" name="Slide Number Placeholder 3"/>
          <p:cNvSpPr>
            <a:spLocks noGrp="1"/>
          </p:cNvSpPr>
          <p:nvPr>
            <p:ph type="sldNum" sz="quarter" idx="10"/>
          </p:nvPr>
        </p:nvSpPr>
        <p:spPr/>
        <p:txBody>
          <a:bodyPr/>
          <a:lstStyle/>
          <a:p>
            <a:fld id="{2CB77A1E-62B6-44EA-A838-5BCDD3B4EFA2}" type="slidenum">
              <a:rPr lang="en-GB" smtClean="0"/>
              <a:pPr/>
              <a:t>7</a:t>
            </a:fld>
            <a:endParaRPr lang="en-GB"/>
          </a:p>
        </p:txBody>
      </p:sp>
    </p:spTree>
    <p:extLst>
      <p:ext uri="{BB962C8B-B14F-4D97-AF65-F5344CB8AC3E}">
        <p14:creationId xmlns:p14="http://schemas.microsoft.com/office/powerpoint/2010/main" val="190176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A bug is expensive to fix if it reaches a tester (more test work needed)</a:t>
            </a:r>
          </a:p>
          <a:p>
            <a:r>
              <a:rPr lang="nl-BE" smtClean="0"/>
              <a:t>A bug is more expensive to fix if it ships (need to deploy</a:t>
            </a:r>
            <a:r>
              <a:rPr lang="nl-BE" baseline="0" smtClean="0"/>
              <a:t> fix, more testing)</a:t>
            </a:r>
            <a:endParaRPr lang="nl-BE" smtClean="0"/>
          </a:p>
          <a:p>
            <a:r>
              <a:rPr lang="nl-BE" smtClean="0"/>
              <a:t>A bug is also more expensive to fix it was</a:t>
            </a:r>
            <a:r>
              <a:rPr lang="nl-BE" baseline="0" smtClean="0"/>
              <a:t> introduced in the design instead of in the code</a:t>
            </a:r>
          </a:p>
          <a:p>
            <a:r>
              <a:rPr lang="nl-BE" baseline="0" smtClean="0"/>
              <a:t>The most expensive bugs are design flaws which ship to the customer.</a:t>
            </a:r>
          </a:p>
          <a:p>
            <a:endParaRPr lang="nl-BE"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smtClean="0"/>
              <a:t>Requirements and design problems account for 55% of all issues, and</a:t>
            </a:r>
            <a:r>
              <a:rPr lang="nl-BE" baseline="0" smtClean="0"/>
              <a:t> two thirds of high priority issues.</a:t>
            </a:r>
          </a:p>
          <a:p>
            <a:r>
              <a:rPr lang="nl-BE" smtClean="0">
                <a:solidFill>
                  <a:schemeClr val="bg1">
                    <a:lumMod val="50000"/>
                  </a:schemeClr>
                </a:solidFill>
              </a:rPr>
              <a:t>(Applied Software Measurement, 3rd ed, Capers Jones 2008)</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mtClean="0">
                <a:latin typeface="+mn-lt"/>
              </a:rPr>
              <a:t>IBM found that each hour of design review prevented about 100 hours of related work (testing and defect correction) </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mtClean="0">
                <a:latin typeface="+mn-lt"/>
              </a:rPr>
              <a:t>(Code Complete 2</a:t>
            </a:r>
            <a:r>
              <a:rPr lang="en-US" baseline="30000" smtClean="0">
                <a:latin typeface="+mn-lt"/>
              </a:rPr>
              <a:t>nd</a:t>
            </a:r>
            <a:r>
              <a:rPr lang="en-US" smtClean="0">
                <a:latin typeface="+mn-lt"/>
              </a:rPr>
              <a:t> ed</a:t>
            </a:r>
            <a:r>
              <a:rPr lang="en-US" smtClean="0">
                <a:solidFill>
                  <a:schemeClr val="bg1">
                    <a:lumMod val="50000"/>
                  </a:schemeClr>
                </a:solidFill>
                <a:latin typeface="+mn-lt"/>
              </a:rPr>
              <a:t>, chapter 21.1.1</a:t>
            </a:r>
            <a:r>
              <a:rPr lang="en-US" smtClean="0">
                <a:latin typeface="+mn-lt"/>
              </a:rPr>
              <a:t>)</a:t>
            </a:r>
          </a:p>
          <a:p>
            <a:endParaRPr lang="nl-BE" baseline="0" smtClean="0">
              <a:solidFill>
                <a:schemeClr val="bg1">
                  <a:lumMod val="50000"/>
                </a:schemeClr>
              </a:solidFill>
            </a:endParaRPr>
          </a:p>
          <a:p>
            <a:r>
              <a:rPr lang="nl-BE" baseline="0" smtClean="0">
                <a:solidFill>
                  <a:schemeClr val="bg1">
                    <a:lumMod val="50000"/>
                  </a:schemeClr>
                </a:solidFill>
              </a:rPr>
              <a:t>The sooner you can detect and kill bugs, the higher the productivity.</a:t>
            </a:r>
          </a:p>
          <a:p>
            <a:endParaRPr lang="nl-BE" baseline="0" smtClean="0">
              <a:solidFill>
                <a:schemeClr val="bg1">
                  <a:lumMod val="50000"/>
                </a:schemeClr>
              </a:solidFill>
            </a:endParaRPr>
          </a:p>
          <a:p>
            <a:r>
              <a:rPr lang="nl-BE" baseline="0" smtClean="0">
                <a:solidFill>
                  <a:schemeClr val="bg1">
                    <a:lumMod val="50000"/>
                  </a:schemeClr>
                </a:solidFill>
              </a:rPr>
              <a:t>So, having a good FA and TA really matter a lot for both quality and productivity.</a:t>
            </a:r>
          </a:p>
          <a:p>
            <a:endParaRPr lang="nl-BE"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8</a:t>
            </a:fld>
            <a:endParaRPr lang="en-GB"/>
          </a:p>
        </p:txBody>
      </p:sp>
    </p:spTree>
    <p:extLst>
      <p:ext uri="{BB962C8B-B14F-4D97-AF65-F5344CB8AC3E}">
        <p14:creationId xmlns:p14="http://schemas.microsoft.com/office/powerpoint/2010/main" val="283540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Everything so far advocates</a:t>
            </a:r>
            <a:r>
              <a:rPr lang="nl-BE" baseline="0" smtClean="0"/>
              <a:t> doing a big design up-front. But then why are we doing agile / scrum?</a:t>
            </a:r>
          </a:p>
          <a:p>
            <a:endParaRPr lang="nl-BE" baseline="0" smtClean="0"/>
          </a:p>
          <a:p>
            <a:r>
              <a:rPr lang="nl-BE" baseline="0" smtClean="0"/>
              <a:t>The first law of users: users don't know what they want until they've seen what they don't want.</a:t>
            </a:r>
          </a:p>
          <a:p>
            <a:r>
              <a:rPr lang="nl-BE" baseline="0" smtClean="0"/>
              <a:t>(This is why they say "build one to throw away")</a:t>
            </a:r>
          </a:p>
          <a:p>
            <a:endParaRPr lang="nl-BE" baseline="0" smtClean="0"/>
          </a:p>
          <a:p>
            <a:r>
              <a:rPr lang="nl-BE" baseline="0" smtClean="0"/>
              <a:t>We have to iterate, so that we can gradually discover the requirements together with the user.</a:t>
            </a:r>
          </a:p>
          <a:p>
            <a:endParaRPr lang="nl-BE" baseline="0" smtClean="0"/>
          </a:p>
        </p:txBody>
      </p:sp>
      <p:sp>
        <p:nvSpPr>
          <p:cNvPr id="4" name="Slide Number Placeholder 3"/>
          <p:cNvSpPr>
            <a:spLocks noGrp="1"/>
          </p:cNvSpPr>
          <p:nvPr>
            <p:ph type="sldNum" sz="quarter" idx="10"/>
          </p:nvPr>
        </p:nvSpPr>
        <p:spPr/>
        <p:txBody>
          <a:bodyPr/>
          <a:lstStyle/>
          <a:p>
            <a:fld id="{2CB77A1E-62B6-44EA-A838-5BCDD3B4EFA2}" type="slidenum">
              <a:rPr lang="en-GB" smtClean="0"/>
              <a:pPr/>
              <a:t>9</a:t>
            </a:fld>
            <a:endParaRPr lang="en-GB"/>
          </a:p>
        </p:txBody>
      </p:sp>
    </p:spTree>
    <p:extLst>
      <p:ext uri="{BB962C8B-B14F-4D97-AF65-F5344CB8AC3E}">
        <p14:creationId xmlns:p14="http://schemas.microsoft.com/office/powerpoint/2010/main" val="312498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emf"/><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starter title pag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457199" y="1501891"/>
            <a:ext cx="8410575" cy="2638854"/>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8000" b="1">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change main title</a:t>
            </a:r>
            <a:br>
              <a:rPr lang="nl-BE" dirty="0" smtClean="0"/>
            </a:br>
            <a:endParaRPr lang="fr-FR" dirty="0"/>
          </a:p>
        </p:txBody>
      </p:sp>
      <p:sp>
        <p:nvSpPr>
          <p:cNvPr id="15" name="Espace réservé du texte 14"/>
          <p:cNvSpPr>
            <a:spLocks noGrp="1"/>
          </p:cNvSpPr>
          <p:nvPr>
            <p:ph type="body" sz="quarter" idx="10" hasCustomPrompt="1"/>
          </p:nvPr>
        </p:nvSpPr>
        <p:spPr>
          <a:xfrm>
            <a:off x="457200" y="4140745"/>
            <a:ext cx="8410575" cy="1381125"/>
          </a:xfrm>
          <a:prstGeom prst="rect">
            <a:avLst/>
          </a:prstGeom>
        </p:spPr>
        <p:txBody>
          <a:bodyPr vert="horz"/>
          <a:lstStyle>
            <a:lvl1pPr algn="ctr">
              <a:buFontTx/>
              <a:buNone/>
              <a:defRPr sz="2400" cap="small" baseline="0">
                <a:solidFill>
                  <a:srgbClr val="28366E"/>
                </a:solidFill>
              </a:defRPr>
            </a:lvl1pPr>
          </a:lstStyle>
          <a:p>
            <a:pPr lvl="0"/>
            <a:r>
              <a:rPr lang="nl-BE" dirty="0" smtClean="0"/>
              <a:t>Click to Change Title</a:t>
            </a:r>
          </a:p>
        </p:txBody>
      </p:sp>
      <p:sp>
        <p:nvSpPr>
          <p:cNvPr id="17" name="Espace réservé du texte 16"/>
          <p:cNvSpPr>
            <a:spLocks noGrp="1"/>
          </p:cNvSpPr>
          <p:nvPr>
            <p:ph type="body" sz="quarter" idx="11" hasCustomPrompt="1"/>
          </p:nvPr>
        </p:nvSpPr>
        <p:spPr>
          <a:xfrm>
            <a:off x="0" y="-11043"/>
            <a:ext cx="9144000" cy="585788"/>
          </a:xfrm>
          <a:prstGeom prst="rect">
            <a:avLst/>
          </a:prstGeom>
        </p:spPr>
        <p:txBody>
          <a:bodyPr vert="horz" anchor="ctr"/>
          <a:lstStyle>
            <a:lvl1pPr algn="ctr">
              <a:buFontTx/>
              <a:buNone/>
              <a:defRPr lang="fr-FR" sz="2000" b="1" kern="1200" cap="all" dirty="0">
                <a:solidFill>
                  <a:srgbClr val="FA8933"/>
                </a:solidFill>
                <a:latin typeface="+mn-lt"/>
                <a:ea typeface="+mn-ea"/>
                <a:cs typeface="+mn-cs"/>
              </a:defRPr>
            </a:lvl1pPr>
          </a:lstStyle>
          <a:p>
            <a:pPr lvl="0"/>
            <a:r>
              <a:rPr lang="nl-BE" dirty="0" smtClean="0"/>
              <a:t>Change date</a:t>
            </a:r>
            <a:endParaRPr lang="fr-FR" dirty="0"/>
          </a:p>
        </p:txBody>
      </p:sp>
      <p:sp>
        <p:nvSpPr>
          <p:cNvPr id="5"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cument closure (banner)">
    <p:spTree>
      <p:nvGrpSpPr>
        <p:cNvPr id="1" name=""/>
        <p:cNvGrpSpPr/>
        <p:nvPr/>
      </p:nvGrpSpPr>
      <p:grpSpPr>
        <a:xfrm>
          <a:off x="0" y="0"/>
          <a:ext cx="0" cy="0"/>
          <a:chOff x="0" y="0"/>
          <a:chExt cx="0" cy="0"/>
        </a:xfrm>
      </p:grpSpPr>
      <p:pic>
        <p:nvPicPr>
          <p:cNvPr id="3" name="Image 2" descr="back_thanks.png"/>
          <p:cNvPicPr>
            <a:picLocks noChangeAspect="1"/>
          </p:cNvPicPr>
          <p:nvPr userDrawn="1"/>
        </p:nvPicPr>
        <p:blipFill>
          <a:blip r:embed="rId2"/>
          <a:stretch>
            <a:fillRect/>
          </a:stretch>
        </p:blipFill>
        <p:spPr>
          <a:xfrm>
            <a:off x="0" y="0"/>
            <a:ext cx="9144000" cy="6858000"/>
          </a:xfrm>
          <a:prstGeom prst="rect">
            <a:avLst/>
          </a:prstGeom>
        </p:spPr>
      </p:pic>
      <p:sp>
        <p:nvSpPr>
          <p:cNvPr id="4" name="Titre 1"/>
          <p:cNvSpPr>
            <a:spLocks noGrp="1"/>
          </p:cNvSpPr>
          <p:nvPr>
            <p:ph type="title" hasCustomPrompt="1"/>
          </p:nvPr>
        </p:nvSpPr>
        <p:spPr>
          <a:xfrm>
            <a:off x="452782" y="3964609"/>
            <a:ext cx="8293653" cy="1810594"/>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3500" b="1">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Edit the thank you note here</a:t>
            </a:r>
            <a:endParaRPr lang="fr-FR"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7768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cument closure (clean)">
    <p:spTree>
      <p:nvGrpSpPr>
        <p:cNvPr id="1" name=""/>
        <p:cNvGrpSpPr/>
        <p:nvPr/>
      </p:nvGrpSpPr>
      <p:grpSpPr>
        <a:xfrm>
          <a:off x="0" y="0"/>
          <a:ext cx="0" cy="0"/>
          <a:chOff x="0" y="0"/>
          <a:chExt cx="0" cy="0"/>
        </a:xfrm>
      </p:grpSpPr>
      <p:pic>
        <p:nvPicPr>
          <p:cNvPr id="7" name="Image 2" descr="back_thanks.png"/>
          <p:cNvPicPr>
            <a:picLocks noChangeAspect="1"/>
          </p:cNvPicPr>
          <p:nvPr userDrawn="1"/>
        </p:nvPicPr>
        <p:blipFill rotWithShape="1">
          <a:blip r:embed="rId2"/>
          <a:srcRect l="6845" r="6121" b="12967"/>
          <a:stretch/>
        </p:blipFill>
        <p:spPr>
          <a:xfrm>
            <a:off x="0" y="0"/>
            <a:ext cx="9144000" cy="6858000"/>
          </a:xfrm>
          <a:prstGeom prst="rect">
            <a:avLst/>
          </a:prstGeom>
        </p:spPr>
      </p:pic>
      <p:sp>
        <p:nvSpPr>
          <p:cNvPr id="8" name="Titre 1"/>
          <p:cNvSpPr>
            <a:spLocks noGrp="1"/>
          </p:cNvSpPr>
          <p:nvPr>
            <p:ph type="title" hasCustomPrompt="1"/>
          </p:nvPr>
        </p:nvSpPr>
        <p:spPr>
          <a:xfrm>
            <a:off x="425173" y="4360986"/>
            <a:ext cx="8293653" cy="1014884"/>
          </a:xfrm>
          <a:prstGeom prst="rect">
            <a:avLst/>
          </a:prstGeom>
        </p:spPr>
        <p:txBody>
          <a:bodyPr vert="horz" anchor="ctr"/>
          <a:lstStyle>
            <a:lvl1pPr marL="0" marR="0" indent="0" algn="ctr" defTabSz="457200" rtl="0" eaLnBrk="1" fontAlgn="auto" latinLnBrk="0" hangingPunct="1">
              <a:lnSpc>
                <a:spcPct val="100000"/>
              </a:lnSpc>
              <a:spcBef>
                <a:spcPct val="0"/>
              </a:spcBef>
              <a:spcAft>
                <a:spcPts val="600"/>
              </a:spcAft>
              <a:buClrTx/>
              <a:buSzTx/>
              <a:buFontTx/>
              <a:buNone/>
              <a:tabLst/>
              <a:defRPr lang="fr-FR" sz="3200" b="1" i="0" kern="1200" dirty="0">
                <a:solidFill>
                  <a:srgbClr val="28366E"/>
                </a:solidFill>
                <a:latin typeface="Arial" pitchFamily="34" charset="0"/>
                <a:ea typeface="+mj-ea"/>
                <a:cs typeface="Arial"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Edit the thank you note here</a:t>
            </a:r>
            <a:endParaRPr lang="fr-FR" dirty="0"/>
          </a:p>
        </p:txBody>
      </p:sp>
    </p:spTree>
    <p:extLst>
      <p:ext uri="{BB962C8B-B14F-4D97-AF65-F5344CB8AC3E}">
        <p14:creationId xmlns:p14="http://schemas.microsoft.com/office/powerpoint/2010/main" val="35213237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8762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cument starter title pag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457199" y="1501891"/>
            <a:ext cx="8410575" cy="2638854"/>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8000" b="1">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change main title</a:t>
            </a:r>
            <a:br>
              <a:rPr lang="nl-BE" dirty="0" smtClean="0"/>
            </a:br>
            <a:endParaRPr lang="fr-FR" dirty="0"/>
          </a:p>
        </p:txBody>
      </p:sp>
      <p:sp>
        <p:nvSpPr>
          <p:cNvPr id="15" name="Espace réservé du texte 14"/>
          <p:cNvSpPr>
            <a:spLocks noGrp="1"/>
          </p:cNvSpPr>
          <p:nvPr>
            <p:ph type="body" sz="quarter" idx="10" hasCustomPrompt="1"/>
          </p:nvPr>
        </p:nvSpPr>
        <p:spPr>
          <a:xfrm>
            <a:off x="457200" y="4140745"/>
            <a:ext cx="8410575" cy="1381125"/>
          </a:xfrm>
          <a:prstGeom prst="rect">
            <a:avLst/>
          </a:prstGeom>
        </p:spPr>
        <p:txBody>
          <a:bodyPr vert="horz"/>
          <a:lstStyle>
            <a:lvl1pPr algn="ctr">
              <a:buFontTx/>
              <a:buNone/>
              <a:defRPr sz="2400" cap="small" baseline="0">
                <a:solidFill>
                  <a:srgbClr val="28366E"/>
                </a:solidFill>
              </a:defRPr>
            </a:lvl1pPr>
          </a:lstStyle>
          <a:p>
            <a:pPr lvl="0"/>
            <a:r>
              <a:rPr lang="nl-BE" dirty="0" smtClean="0"/>
              <a:t>Click to Change Title</a:t>
            </a:r>
          </a:p>
        </p:txBody>
      </p:sp>
      <p:sp>
        <p:nvSpPr>
          <p:cNvPr id="17" name="Espace réservé du texte 16"/>
          <p:cNvSpPr>
            <a:spLocks noGrp="1"/>
          </p:cNvSpPr>
          <p:nvPr>
            <p:ph type="body" sz="quarter" idx="11" hasCustomPrompt="1"/>
          </p:nvPr>
        </p:nvSpPr>
        <p:spPr>
          <a:xfrm>
            <a:off x="0" y="-11043"/>
            <a:ext cx="9144000" cy="585788"/>
          </a:xfrm>
          <a:prstGeom prst="rect">
            <a:avLst/>
          </a:prstGeom>
        </p:spPr>
        <p:txBody>
          <a:bodyPr vert="horz" anchor="ctr"/>
          <a:lstStyle>
            <a:lvl1pPr algn="ctr">
              <a:buFontTx/>
              <a:buNone/>
              <a:defRPr lang="fr-FR" sz="2000" b="1" kern="1200" cap="all" dirty="0">
                <a:solidFill>
                  <a:srgbClr val="FA8933"/>
                </a:solidFill>
                <a:latin typeface="+mn-lt"/>
                <a:ea typeface="+mn-ea"/>
                <a:cs typeface="+mn-cs"/>
              </a:defRPr>
            </a:lvl1pPr>
          </a:lstStyle>
          <a:p>
            <a:pPr lvl="0"/>
            <a:r>
              <a:rPr lang="nl-BE" dirty="0" smtClean="0"/>
              <a:t>Change date</a:t>
            </a:r>
            <a:endParaRPr lang="fr-FR" dirty="0"/>
          </a:p>
        </p:txBody>
      </p:sp>
      <p:sp>
        <p:nvSpPr>
          <p:cNvPr id="5"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Tree>
    <p:extLst>
      <p:ext uri="{BB962C8B-B14F-4D97-AF65-F5344CB8AC3E}">
        <p14:creationId xmlns:p14="http://schemas.microsoft.com/office/powerpoint/2010/main" val="3618547061"/>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10"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361950" indent="-361950">
              <a:spcAft>
                <a:spcPts val="600"/>
              </a:spcAft>
              <a:buClr>
                <a:schemeClr val="accent2"/>
              </a:buClr>
              <a:buFont typeface="+mj-lt"/>
              <a:buAutoNum type="arabicPeriod"/>
              <a:defRPr sz="2200" b="1" baseline="0">
                <a:solidFill>
                  <a:srgbClr val="28366E"/>
                </a:solidFill>
              </a:defRPr>
            </a:lvl1pPr>
            <a:lvl2pPr>
              <a:spcAft>
                <a:spcPts val="600"/>
              </a:spcAft>
              <a:buSzPct val="100000"/>
              <a:buFontTx/>
              <a:buBlip>
                <a:blip r:embed="rId2"/>
              </a:buBlip>
              <a:defRPr sz="1800" b="1">
                <a:solidFill>
                  <a:srgbClr val="28366E"/>
                </a:solidFill>
              </a:defRPr>
            </a:lvl2pPr>
            <a:lvl3pPr>
              <a:spcAft>
                <a:spcPts val="600"/>
              </a:spcAft>
              <a:buClr>
                <a:schemeClr val="accent5"/>
              </a:buClr>
              <a:buSzPct val="100000"/>
              <a:buFont typeface="Courier New"/>
              <a:buChar char="o"/>
              <a:defRPr sz="1600" baseline="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baseline="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pic>
        <p:nvPicPr>
          <p:cNvPr id="7" name="Image 6" descr="Icone_ToC.eps"/>
          <p:cNvPicPr>
            <a:picLocks noChangeAspect="1"/>
          </p:cNvPicPr>
          <p:nvPr/>
        </p:nvPicPr>
        <p:blipFill>
          <a:blip r:embed="rId3" cstate="print"/>
          <a:stretch>
            <a:fillRect/>
          </a:stretch>
        </p:blipFill>
        <p:spPr>
          <a:xfrm>
            <a:off x="2872031" y="94969"/>
            <a:ext cx="381281" cy="381281"/>
          </a:xfrm>
          <a:prstGeom prst="rect">
            <a:avLst/>
          </a:prstGeom>
        </p:spPr>
      </p:pic>
      <p:sp>
        <p:nvSpPr>
          <p:cNvPr id="9" name="ZoneTexte 8"/>
          <p:cNvSpPr txBox="1"/>
          <p:nvPr/>
        </p:nvSpPr>
        <p:spPr>
          <a:xfrm>
            <a:off x="0" y="55215"/>
            <a:ext cx="9144000" cy="461665"/>
          </a:xfrm>
          <a:prstGeom prst="rect">
            <a:avLst/>
          </a:prstGeom>
          <a:noFill/>
        </p:spPr>
        <p:txBody>
          <a:bodyPr wrap="square" rtlCol="0">
            <a:spAutoFit/>
          </a:bodyPr>
          <a:lstStyle/>
          <a:p>
            <a:pPr algn="ctr"/>
            <a:r>
              <a:rPr lang="nl-NL" sz="2400" smtClean="0"/>
              <a:t>Inhoudsopgave</a:t>
            </a:r>
            <a:endParaRPr lang="fr-FR" sz="2400" b="1" dirty="0">
              <a:solidFill>
                <a:srgbClr val="28366E"/>
              </a:solidFill>
            </a:endParaRPr>
          </a:p>
        </p:txBody>
      </p:sp>
    </p:spTree>
    <p:extLst>
      <p:ext uri="{BB962C8B-B14F-4D97-AF65-F5344CB8AC3E}">
        <p14:creationId xmlns:p14="http://schemas.microsoft.com/office/powerpoint/2010/main" val="1507560563"/>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ndard bullets">
    <p:spTree>
      <p:nvGrpSpPr>
        <p:cNvPr id="1" name=""/>
        <p:cNvGrpSpPr/>
        <p:nvPr/>
      </p:nvGrpSpPr>
      <p:grpSpPr>
        <a:xfrm>
          <a:off x="0" y="0"/>
          <a:ext cx="0" cy="0"/>
          <a:chOff x="0" y="0"/>
          <a:chExt cx="0" cy="0"/>
        </a:xfrm>
      </p:grpSpPr>
      <p:sp>
        <p:nvSpPr>
          <p:cNvPr id="10"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2"/>
              </a:buBlip>
              <a:defRPr sz="2000" b="1">
                <a:solidFill>
                  <a:srgbClr val="28366E"/>
                </a:solidFill>
              </a:defRPr>
            </a:lvl1pPr>
            <a:lvl2pPr>
              <a:spcAft>
                <a:spcPts val="600"/>
              </a:spcAft>
              <a:buSzPct val="100000"/>
              <a:buFontTx/>
              <a:buBlip>
                <a:blip r:embed="rId3"/>
              </a:buBlip>
              <a:defRPr sz="1800" b="1">
                <a:solidFill>
                  <a:srgbClr val="28366E"/>
                </a:solidFill>
              </a:defRPr>
            </a:lvl2pPr>
            <a:lvl3pPr>
              <a:spcAft>
                <a:spcPts val="600"/>
              </a:spcAft>
              <a:buClr>
                <a:schemeClr val="accent5"/>
              </a:buClr>
              <a:buSzPct val="100000"/>
              <a:buFont typeface="Courier New"/>
              <a:buChar char="o"/>
              <a:defRPr sz="160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9"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rgbClr val="28366E"/>
                </a:solidFill>
              </a:defRPr>
            </a:lvl1pPr>
          </a:lstStyle>
          <a:p>
            <a:r>
              <a:rPr lang="nl-BE" dirty="0" smtClean="0"/>
              <a:t>Click to change title</a:t>
            </a:r>
            <a:endParaRPr lang="fr-FR" dirty="0"/>
          </a:p>
        </p:txBody>
      </p:sp>
    </p:spTree>
    <p:extLst>
      <p:ext uri="{BB962C8B-B14F-4D97-AF65-F5344CB8AC3E}">
        <p14:creationId xmlns:p14="http://schemas.microsoft.com/office/powerpoint/2010/main" val="3631650489"/>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 titl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452782" y="1181644"/>
            <a:ext cx="8293653" cy="4593560"/>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7000" b="1" baseline="0">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change title</a:t>
            </a:r>
            <a:endParaRPr lang="fr-FR" dirty="0"/>
          </a:p>
        </p:txBody>
      </p:sp>
      <p:sp>
        <p:nvSpPr>
          <p:cNvPr id="10" name="Espace réservé du texte 6"/>
          <p:cNvSpPr>
            <a:spLocks noGrp="1"/>
          </p:cNvSpPr>
          <p:nvPr>
            <p:ph type="body" sz="quarter" idx="10" hasCustomPrompt="1"/>
          </p:nvPr>
        </p:nvSpPr>
        <p:spPr>
          <a:xfrm>
            <a:off x="452782" y="3654853"/>
            <a:ext cx="8293653" cy="2010451"/>
          </a:xfrm>
          <a:prstGeom prst="rect">
            <a:avLst/>
          </a:prstGeom>
        </p:spPr>
        <p:txBody>
          <a:bodyPr vert="horz"/>
          <a:lstStyle>
            <a:lvl1pPr marL="514350" indent="-514350" algn="ctr">
              <a:buFontTx/>
              <a:buNone/>
              <a:defRPr sz="2000" b="1" cap="small" baseline="0">
                <a:solidFill>
                  <a:srgbClr val="FA8933"/>
                </a:solidFill>
              </a:defRPr>
            </a:lvl1pPr>
          </a:lstStyle>
          <a:p>
            <a:pPr lvl="0"/>
            <a:r>
              <a:rPr lang="nl-BE" dirty="0" smtClean="0"/>
              <a:t>Click to Change Subtitle</a:t>
            </a:r>
            <a:endParaRPr lang="fr-FR" dirty="0"/>
          </a:p>
        </p:txBody>
      </p:sp>
      <p:sp>
        <p:nvSpPr>
          <p:cNvPr id="13"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solidFill>
                  <a:srgbClr val="FA8933"/>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solidFill>
                <a:srgbClr val="FA8933"/>
              </a:solidFill>
              <a:effectLst/>
              <a:uLnTx/>
              <a:uFillTx/>
              <a:latin typeface="Arial"/>
              <a:ea typeface="+mn-ea"/>
              <a:cs typeface="Arial"/>
            </a:endParaRPr>
          </a:p>
        </p:txBody>
      </p:sp>
    </p:spTree>
    <p:extLst>
      <p:ext uri="{BB962C8B-B14F-4D97-AF65-F5344CB8AC3E}">
        <p14:creationId xmlns:p14="http://schemas.microsoft.com/office/powerpoint/2010/main" val="2403687965"/>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or graph">
    <p:spTree>
      <p:nvGrpSpPr>
        <p:cNvPr id="1" name=""/>
        <p:cNvGrpSpPr/>
        <p:nvPr/>
      </p:nvGrpSpPr>
      <p:grpSpPr>
        <a:xfrm>
          <a:off x="0" y="0"/>
          <a:ext cx="0" cy="0"/>
          <a:chOff x="0" y="0"/>
          <a:chExt cx="0" cy="0"/>
        </a:xfrm>
      </p:grpSpPr>
      <p:sp>
        <p:nvSpPr>
          <p:cNvPr id="10"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5" name="Espace réservé du contenu 5"/>
          <p:cNvSpPr>
            <a:spLocks noGrp="1"/>
          </p:cNvSpPr>
          <p:nvPr>
            <p:ph sz="quarter" idx="4" hasCustomPrompt="1"/>
          </p:nvPr>
        </p:nvSpPr>
        <p:spPr>
          <a:xfrm>
            <a:off x="457200" y="1004957"/>
            <a:ext cx="8229600" cy="4704521"/>
          </a:xfrm>
          <a:prstGeom prst="rect">
            <a:avLst/>
          </a:prstGeom>
        </p:spPr>
        <p:txBody>
          <a:bodyPr/>
          <a:lstStyle>
            <a:lvl1pPr marL="0" indent="0">
              <a:spcAft>
                <a:spcPts val="600"/>
              </a:spcAft>
              <a:buClr>
                <a:schemeClr val="accent2"/>
              </a:buClr>
              <a:buSzPct val="150000"/>
              <a:buFontTx/>
              <a:buNone/>
              <a:defRPr sz="2000" b="0">
                <a:solidFill>
                  <a:srgbClr val="28366E"/>
                </a:solidFill>
              </a:defRPr>
            </a:lvl1pPr>
            <a:lvl2pPr>
              <a:spcAft>
                <a:spcPts val="600"/>
              </a:spcAft>
              <a:buSzPct val="100000"/>
              <a:buFontTx/>
              <a:buBlip>
                <a:blip r:embed="rId2"/>
              </a:buBlip>
              <a:defRPr sz="1600" b="0">
                <a:solidFill>
                  <a:srgbClr val="28366E"/>
                </a:solidFill>
              </a:defRPr>
            </a:lvl2pPr>
            <a:lvl3pPr>
              <a:spcAft>
                <a:spcPts val="600"/>
              </a:spcAft>
              <a:buClr>
                <a:schemeClr val="accent5"/>
              </a:buClr>
              <a:buSzPct val="100000"/>
              <a:buFont typeface="Courier New"/>
              <a:buChar char="o"/>
              <a:defRPr sz="1600"/>
            </a:lvl3pPr>
            <a:lvl4pPr>
              <a:spcAft>
                <a:spcPts val="600"/>
              </a:spcAft>
              <a:buSzPct val="120000"/>
              <a:buFont typeface="Arial"/>
              <a:buChar char="•"/>
              <a:defRPr sz="1400">
                <a:solidFill>
                  <a:schemeClr val="accent3"/>
                </a:solidFill>
              </a:defRPr>
            </a:lvl4pPr>
            <a:lvl5pPr>
              <a:spcAft>
                <a:spcPts val="600"/>
              </a:spcAft>
              <a:buFont typeface="Lucida Grande"/>
              <a:buChar char="-"/>
              <a:defRPr sz="1200">
                <a:solidFill>
                  <a:schemeClr val="accent4"/>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p:txBody>
      </p:sp>
      <p:sp>
        <p:nvSpPr>
          <p:cNvPr id="6"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rgbClr val="28366E"/>
                </a:solidFill>
              </a:defRPr>
            </a:lvl1pPr>
          </a:lstStyle>
          <a:p>
            <a:r>
              <a:rPr lang="nl-BE" dirty="0" smtClean="0"/>
              <a:t>Click to change title</a:t>
            </a:r>
            <a:endParaRPr lang="fr-FR" dirty="0"/>
          </a:p>
        </p:txBody>
      </p:sp>
    </p:spTree>
    <p:extLst>
      <p:ext uri="{BB962C8B-B14F-4D97-AF65-F5344CB8AC3E}">
        <p14:creationId xmlns:p14="http://schemas.microsoft.com/office/powerpoint/2010/main" val="2193183915"/>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creenshot">
    <p:spTree>
      <p:nvGrpSpPr>
        <p:cNvPr id="1" name=""/>
        <p:cNvGrpSpPr/>
        <p:nvPr/>
      </p:nvGrpSpPr>
      <p:grpSpPr>
        <a:xfrm>
          <a:off x="0" y="0"/>
          <a:ext cx="0" cy="0"/>
          <a:chOff x="0" y="0"/>
          <a:chExt cx="0" cy="0"/>
        </a:xfrm>
      </p:grpSpPr>
      <p:sp>
        <p:nvSpPr>
          <p:cNvPr id="2" name="Rectangle 1"/>
          <p:cNvSpPr/>
          <p:nvPr/>
        </p:nvSpPr>
        <p:spPr>
          <a:xfrm>
            <a:off x="0" y="653143"/>
            <a:ext cx="9144000" cy="53787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0" y="44169"/>
            <a:ext cx="9144000" cy="461665"/>
          </a:xfrm>
          <a:prstGeom prst="rect">
            <a:avLst/>
          </a:prstGeom>
        </p:spPr>
        <p:txBody>
          <a:bodyPr wrap="square">
            <a:spAutoFit/>
          </a:bodyPr>
          <a:lstStyle/>
          <a:p>
            <a:pPr algn="ctr"/>
            <a:r>
              <a:rPr lang="fr-FR" sz="2400" b="1" dirty="0" err="1" smtClean="0">
                <a:solidFill>
                  <a:srgbClr val="28366E"/>
                </a:solidFill>
              </a:rPr>
              <a:t>Screenshot</a:t>
            </a:r>
            <a:endParaRPr lang="fr-FR" sz="2400" b="1" dirty="0">
              <a:solidFill>
                <a:srgbClr val="28366E"/>
              </a:solidFill>
            </a:endParaRPr>
          </a:p>
        </p:txBody>
      </p:sp>
      <p:pic>
        <p:nvPicPr>
          <p:cNvPr id="8" name="Image 7" descr="test_boule.eps"/>
          <p:cNvPicPr>
            <a:picLocks noChangeAspect="1"/>
          </p:cNvPicPr>
          <p:nvPr/>
        </p:nvPicPr>
        <p:blipFill>
          <a:blip r:embed="rId2" cstate="print"/>
          <a:stretch>
            <a:fillRect/>
          </a:stretch>
        </p:blipFill>
        <p:spPr>
          <a:xfrm>
            <a:off x="1361303" y="94969"/>
            <a:ext cx="381281" cy="381281"/>
          </a:xfrm>
          <a:prstGeom prst="rect">
            <a:avLst/>
          </a:prstGeom>
        </p:spPr>
      </p:pic>
      <p:sp>
        <p:nvSpPr>
          <p:cNvPr id="10" name="Espace réservé du texte 9"/>
          <p:cNvSpPr>
            <a:spLocks noGrp="1"/>
          </p:cNvSpPr>
          <p:nvPr>
            <p:ph type="body" sz="quarter" idx="11" hasCustomPrompt="1"/>
          </p:nvPr>
        </p:nvSpPr>
        <p:spPr>
          <a:xfrm>
            <a:off x="1349564" y="106293"/>
            <a:ext cx="404063" cy="410584"/>
          </a:xfrm>
          <a:prstGeom prst="rect">
            <a:avLst/>
          </a:prstGeom>
        </p:spPr>
        <p:txBody>
          <a:bodyPr vert="horz" wrap="none">
            <a:normAutofit/>
          </a:bodyPr>
          <a:lstStyle>
            <a:lvl1pPr marL="342900" marR="0" indent="-342900" algn="l" defTabSz="457200" rtl="0" eaLnBrk="1" fontAlgn="auto" latinLnBrk="0" hangingPunct="1">
              <a:lnSpc>
                <a:spcPct val="100000"/>
              </a:lnSpc>
              <a:spcBef>
                <a:spcPct val="20000"/>
              </a:spcBef>
              <a:spcAft>
                <a:spcPts val="0"/>
              </a:spcAft>
              <a:buClrTx/>
              <a:buSzTx/>
              <a:buFontTx/>
              <a:buNone/>
              <a:tabLst/>
              <a:defRPr sz="1600" b="1">
                <a:solidFill>
                  <a:schemeClr val="bg2"/>
                </a:solidFill>
              </a:defRPr>
            </a:lvl1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nl-BE" dirty="0" smtClean="0"/>
              <a:t>01</a:t>
            </a:r>
            <a:endParaRPr lang="fr-FR" dirty="0" smtClean="0"/>
          </a:p>
        </p:txBody>
      </p:sp>
      <p:sp>
        <p:nvSpPr>
          <p:cNvPr id="9" name="Espace réservé du contenu 5"/>
          <p:cNvSpPr>
            <a:spLocks noGrp="1"/>
          </p:cNvSpPr>
          <p:nvPr>
            <p:ph sz="quarter" idx="4" hasCustomPrompt="1"/>
          </p:nvPr>
        </p:nvSpPr>
        <p:spPr>
          <a:xfrm>
            <a:off x="200967" y="653143"/>
            <a:ext cx="8737038" cy="5114611"/>
          </a:xfrm>
          <a:prstGeom prst="rect">
            <a:avLst/>
          </a:prstGeom>
          <a:solidFill>
            <a:schemeClr val="bg1"/>
          </a:solidFill>
        </p:spPr>
        <p:txBody>
          <a:bodyPr/>
          <a:lstStyle>
            <a:lvl1pPr marL="0" indent="0" algn="ctr">
              <a:spcAft>
                <a:spcPts val="600"/>
              </a:spcAft>
              <a:buClr>
                <a:schemeClr val="accent2"/>
              </a:buClr>
              <a:buSzPct val="150000"/>
              <a:buFontTx/>
              <a:buNone/>
              <a:defRPr sz="2000" b="0">
                <a:solidFill>
                  <a:srgbClr val="28366E"/>
                </a:solidFill>
              </a:defRPr>
            </a:lvl1pPr>
            <a:lvl2pPr algn="ctr">
              <a:spcAft>
                <a:spcPts val="600"/>
              </a:spcAft>
              <a:buSzPct val="100000"/>
              <a:buFontTx/>
              <a:buBlip>
                <a:blip r:embed="rId3"/>
              </a:buBlip>
              <a:defRPr sz="1600" b="0"/>
            </a:lvl2pPr>
            <a:lvl3pPr>
              <a:spcAft>
                <a:spcPts val="600"/>
              </a:spcAft>
              <a:buClr>
                <a:schemeClr val="accent5"/>
              </a:buClr>
              <a:buSzPct val="100000"/>
              <a:buFont typeface="Courier New"/>
              <a:buChar char="o"/>
              <a:defRPr sz="1600"/>
            </a:lvl3pPr>
            <a:lvl4pPr>
              <a:spcAft>
                <a:spcPts val="600"/>
              </a:spcAft>
              <a:buSzPct val="120000"/>
              <a:buFont typeface="Arial"/>
              <a:buChar char="•"/>
              <a:defRPr sz="1400">
                <a:solidFill>
                  <a:schemeClr val="accent3"/>
                </a:solidFill>
              </a:defRPr>
            </a:lvl4pPr>
            <a:lvl5pPr>
              <a:spcAft>
                <a:spcPts val="600"/>
              </a:spcAft>
              <a:buFont typeface="Lucida Grande"/>
              <a:buChar char="-"/>
              <a:defRPr sz="1200">
                <a:solidFill>
                  <a:schemeClr val="accent4"/>
                </a:solidFill>
              </a:defRPr>
            </a:lvl5pPr>
            <a:lvl6pPr>
              <a:defRPr sz="1600"/>
            </a:lvl6pPr>
            <a:lvl7pPr>
              <a:defRPr sz="1600"/>
            </a:lvl7pPr>
            <a:lvl8pPr>
              <a:defRPr sz="1600"/>
            </a:lvl8pPr>
            <a:lvl9pPr>
              <a:defRPr sz="1600"/>
            </a:lvl9pPr>
          </a:lstStyle>
          <a:p>
            <a:pPr lvl="0"/>
            <a:r>
              <a:rPr lang="nl-BE" dirty="0" smtClean="0"/>
              <a:t>Click to modify</a:t>
            </a:r>
          </a:p>
        </p:txBody>
      </p:sp>
      <p:sp>
        <p:nvSpPr>
          <p:cNvPr id="5"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pic>
        <p:nvPicPr>
          <p:cNvPr id="11" name="Image 20" descr="greyball.png"/>
          <p:cNvPicPr>
            <a:picLocks noChangeAspect="1"/>
          </p:cNvPicPr>
          <p:nvPr/>
        </p:nvPicPr>
        <p:blipFill>
          <a:blip r:embed="rId4" cstate="print"/>
          <a:stretch>
            <a:fillRect/>
          </a:stretch>
        </p:blipFill>
        <p:spPr>
          <a:xfrm>
            <a:off x="4422816" y="5880719"/>
            <a:ext cx="311782" cy="302334"/>
          </a:xfrm>
          <a:prstGeom prst="rect">
            <a:avLst/>
          </a:prstGeom>
        </p:spPr>
      </p:pic>
      <p:sp>
        <p:nvSpPr>
          <p:cNvPr id="12" name="Espace réservé du pied de page 7"/>
          <p:cNvSpPr txBox="1">
            <a:spLocks/>
          </p:cNvSpPr>
          <p:nvPr/>
        </p:nvSpPr>
        <p:spPr>
          <a:xfrm>
            <a:off x="4339463" y="5882558"/>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Tree>
    <p:extLst>
      <p:ext uri="{BB962C8B-B14F-4D97-AF65-F5344CB8AC3E}">
        <p14:creationId xmlns:p14="http://schemas.microsoft.com/office/powerpoint/2010/main" val="1116355982"/>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0"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361950" indent="-361950">
              <a:spcAft>
                <a:spcPts val="600"/>
              </a:spcAft>
              <a:buClr>
                <a:schemeClr val="accent2"/>
              </a:buClr>
              <a:buFont typeface="+mj-lt"/>
              <a:buAutoNum type="arabicPeriod"/>
              <a:defRPr sz="2200" b="1" baseline="0">
                <a:solidFill>
                  <a:srgbClr val="28366E"/>
                </a:solidFill>
              </a:defRPr>
            </a:lvl1pPr>
            <a:lvl2pPr>
              <a:spcAft>
                <a:spcPts val="600"/>
              </a:spcAft>
              <a:buSzPct val="100000"/>
              <a:buFontTx/>
              <a:buBlip>
                <a:blip r:embed="rId2"/>
              </a:buBlip>
              <a:defRPr sz="1800" b="1">
                <a:solidFill>
                  <a:srgbClr val="28366E"/>
                </a:solidFill>
              </a:defRPr>
            </a:lvl2pPr>
            <a:lvl3pPr>
              <a:spcAft>
                <a:spcPts val="600"/>
              </a:spcAft>
              <a:buClr>
                <a:schemeClr val="accent5"/>
              </a:buClr>
              <a:buSzPct val="100000"/>
              <a:buFont typeface="Courier New"/>
              <a:buChar char="o"/>
              <a:defRPr sz="1600" baseline="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baseline="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pic>
        <p:nvPicPr>
          <p:cNvPr id="7" name="Image 6" descr="Icone_ToC.eps"/>
          <p:cNvPicPr>
            <a:picLocks noChangeAspect="1"/>
          </p:cNvPicPr>
          <p:nvPr userDrawn="1"/>
        </p:nvPicPr>
        <p:blipFill>
          <a:blip r:embed="rId3"/>
          <a:stretch>
            <a:fillRect/>
          </a:stretch>
        </p:blipFill>
        <p:spPr>
          <a:xfrm>
            <a:off x="2872031" y="94969"/>
            <a:ext cx="381281" cy="381281"/>
          </a:xfrm>
          <a:prstGeom prst="rect">
            <a:avLst/>
          </a:prstGeom>
        </p:spPr>
      </p:pic>
      <p:sp>
        <p:nvSpPr>
          <p:cNvPr id="9" name="ZoneTexte 8"/>
          <p:cNvSpPr txBox="1"/>
          <p:nvPr userDrawn="1"/>
        </p:nvSpPr>
        <p:spPr>
          <a:xfrm>
            <a:off x="0" y="55215"/>
            <a:ext cx="9144000" cy="461665"/>
          </a:xfrm>
          <a:prstGeom prst="rect">
            <a:avLst/>
          </a:prstGeom>
          <a:noFill/>
        </p:spPr>
        <p:txBody>
          <a:bodyPr wrap="square" rtlCol="0">
            <a:spAutoFit/>
          </a:bodyPr>
          <a:lstStyle/>
          <a:p>
            <a:pPr algn="ctr"/>
            <a:r>
              <a:rPr lang="fr-FR" sz="2400" b="1" dirty="0" smtClean="0">
                <a:solidFill>
                  <a:srgbClr val="28366E"/>
                </a:solidFill>
              </a:rPr>
              <a:t>Table of contents</a:t>
            </a:r>
            <a:endParaRPr lang="fr-FR" sz="2400" b="1" dirty="0">
              <a:solidFill>
                <a:srgbClr val="28366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ark Chapter title">
    <p:spTree>
      <p:nvGrpSpPr>
        <p:cNvPr id="1" name=""/>
        <p:cNvGrpSpPr/>
        <p:nvPr/>
      </p:nvGrpSpPr>
      <p:grpSpPr>
        <a:xfrm>
          <a:off x="0" y="0"/>
          <a:ext cx="0" cy="0"/>
          <a:chOff x="0" y="0"/>
          <a:chExt cx="0" cy="0"/>
        </a:xfrm>
      </p:grpSpPr>
      <p:sp>
        <p:nvSpPr>
          <p:cNvPr id="10"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9" name="Titre 1"/>
          <p:cNvSpPr>
            <a:spLocks noGrp="1"/>
          </p:cNvSpPr>
          <p:nvPr>
            <p:ph type="title" hasCustomPrompt="1"/>
          </p:nvPr>
        </p:nvSpPr>
        <p:spPr>
          <a:xfrm>
            <a:off x="452782" y="1181644"/>
            <a:ext cx="8293653" cy="4593560"/>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7000" b="1" baseline="0">
                <a:solidFill>
                  <a:schemeClr val="bg1"/>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modify</a:t>
            </a:r>
            <a:br>
              <a:rPr lang="nl-BE" dirty="0" smtClean="0"/>
            </a:br>
            <a:r>
              <a:rPr lang="nl-BE" dirty="0" smtClean="0"/>
              <a:t/>
            </a:r>
            <a:br>
              <a:rPr lang="nl-BE" dirty="0" smtClean="0"/>
            </a:br>
            <a:endParaRPr lang="fr-FR" dirty="0"/>
          </a:p>
        </p:txBody>
      </p:sp>
      <p:sp>
        <p:nvSpPr>
          <p:cNvPr id="11" name="Espace réservé du texte 6"/>
          <p:cNvSpPr>
            <a:spLocks noGrp="1"/>
          </p:cNvSpPr>
          <p:nvPr>
            <p:ph type="body" sz="quarter" idx="10" hasCustomPrompt="1"/>
          </p:nvPr>
        </p:nvSpPr>
        <p:spPr>
          <a:xfrm>
            <a:off x="452782" y="3654853"/>
            <a:ext cx="8293653" cy="2010451"/>
          </a:xfrm>
          <a:prstGeom prst="rect">
            <a:avLst/>
          </a:prstGeom>
        </p:spPr>
        <p:txBody>
          <a:bodyPr vert="horz"/>
          <a:lstStyle>
            <a:lvl1pPr marL="514350" indent="-514350" algn="ctr">
              <a:buFontTx/>
              <a:buNone/>
              <a:defRPr sz="2000" b="1" cap="small" baseline="0">
                <a:solidFill>
                  <a:srgbClr val="F98929"/>
                </a:solidFill>
              </a:defRPr>
            </a:lvl1pPr>
          </a:lstStyle>
          <a:p>
            <a:pPr lvl="0"/>
            <a:r>
              <a:rPr lang="nl-BE" dirty="0" smtClean="0"/>
              <a:t>Click to modify</a:t>
            </a:r>
            <a:endParaRPr lang="fr-FR" dirty="0"/>
          </a:p>
        </p:txBody>
      </p:sp>
    </p:spTree>
    <p:extLst>
      <p:ext uri="{BB962C8B-B14F-4D97-AF65-F5344CB8AC3E}">
        <p14:creationId xmlns:p14="http://schemas.microsoft.com/office/powerpoint/2010/main" val="3490394337"/>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tandard bullets">
    <p:spTree>
      <p:nvGrpSpPr>
        <p:cNvPr id="1" name=""/>
        <p:cNvGrpSpPr/>
        <p:nvPr/>
      </p:nvGrpSpPr>
      <p:grpSpPr>
        <a:xfrm>
          <a:off x="0" y="0"/>
          <a:ext cx="0" cy="0"/>
          <a:chOff x="0" y="0"/>
          <a:chExt cx="0" cy="0"/>
        </a:xfrm>
      </p:grpSpPr>
      <p:sp>
        <p:nvSpPr>
          <p:cNvPr id="10"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2"/>
              </a:buBlip>
              <a:defRPr sz="2000" b="1">
                <a:solidFill>
                  <a:schemeClr val="bg1"/>
                </a:solidFill>
              </a:defRPr>
            </a:lvl1pPr>
            <a:lvl2pPr>
              <a:spcAft>
                <a:spcPts val="600"/>
              </a:spcAft>
              <a:buSzPct val="100000"/>
              <a:buFontTx/>
              <a:buBlip>
                <a:blip r:embed="rId3"/>
              </a:buBlip>
              <a:defRPr sz="1800" b="1">
                <a:solidFill>
                  <a:schemeClr val="bg1"/>
                </a:solidFill>
              </a:defRPr>
            </a:lvl2pPr>
            <a:lvl3pPr>
              <a:spcAft>
                <a:spcPts val="600"/>
              </a:spcAft>
              <a:buClr>
                <a:schemeClr val="accent5"/>
              </a:buClr>
              <a:buSzPct val="100000"/>
              <a:buFont typeface="Courier New"/>
              <a:buChar char="o"/>
              <a:defRPr sz="1600">
                <a:solidFill>
                  <a:schemeClr val="bg1"/>
                </a:solidFill>
              </a:defRPr>
            </a:lvl3pPr>
            <a:lvl4pPr>
              <a:spcAft>
                <a:spcPts val="600"/>
              </a:spcAft>
              <a:buSzPct val="120000"/>
              <a:buFont typeface="Arial"/>
              <a:buChar char="•"/>
              <a:defRPr sz="1400">
                <a:solidFill>
                  <a:schemeClr val="bg1"/>
                </a:solidFill>
              </a:defRPr>
            </a:lvl4pPr>
            <a:lvl5pPr>
              <a:spcAft>
                <a:spcPts val="600"/>
              </a:spcAft>
              <a:buFont typeface="Lucida Grande"/>
              <a:buChar char="-"/>
              <a:defRPr sz="1200">
                <a:solidFill>
                  <a:schemeClr val="bg1"/>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9"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chemeClr val="bg1"/>
                </a:solidFill>
              </a:defRPr>
            </a:lvl1pPr>
          </a:lstStyle>
          <a:p>
            <a:r>
              <a:rPr lang="nl-BE" dirty="0" smtClean="0"/>
              <a:t>Click to change title</a:t>
            </a:r>
            <a:endParaRPr lang="fr-FR" dirty="0"/>
          </a:p>
        </p:txBody>
      </p:sp>
    </p:spTree>
    <p:extLst>
      <p:ext uri="{BB962C8B-B14F-4D97-AF65-F5344CB8AC3E}">
        <p14:creationId xmlns:p14="http://schemas.microsoft.com/office/powerpoint/2010/main" val="1157882229"/>
      </p:ext>
    </p:extLst>
  </p:cSld>
  <p:clrMapOvr>
    <a:masterClrMapping/>
  </p:clrMapOvr>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range text">
    <p:spTree>
      <p:nvGrpSpPr>
        <p:cNvPr id="1" name=""/>
        <p:cNvGrpSpPr/>
        <p:nvPr/>
      </p:nvGrpSpPr>
      <p:grpSpPr>
        <a:xfrm>
          <a:off x="0" y="0"/>
          <a:ext cx="0" cy="0"/>
          <a:chOff x="0" y="0"/>
          <a:chExt cx="0" cy="0"/>
        </a:xfrm>
      </p:grpSpPr>
      <p:sp>
        <p:nvSpPr>
          <p:cNvPr id="4"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Tx/>
              <a:buNone/>
              <a:defRPr sz="2500" b="1" cap="none">
                <a:solidFill>
                  <a:srgbClr val="28366E"/>
                </a:solidFill>
              </a:defRPr>
            </a:lvl1pPr>
          </a:lstStyle>
          <a:p>
            <a:r>
              <a:rPr lang="nl-BE" dirty="0" smtClean="0"/>
              <a:t>Click to modify title</a:t>
            </a:r>
            <a:endParaRPr lang="fr-FR" dirty="0"/>
          </a:p>
        </p:txBody>
      </p:sp>
      <p:sp>
        <p:nvSpPr>
          <p:cNvPr id="5"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2"/>
              </a:buBlip>
              <a:defRPr sz="2200" b="1">
                <a:solidFill>
                  <a:srgbClr val="28366E"/>
                </a:solidFill>
              </a:defRPr>
            </a:lvl1pPr>
            <a:lvl2pPr>
              <a:spcAft>
                <a:spcPts val="600"/>
              </a:spcAft>
              <a:buSzPct val="100000"/>
              <a:buFontTx/>
              <a:buBlip>
                <a:blip r:embed="rId3"/>
              </a:buBlip>
              <a:defRPr sz="1800" b="1" baseline="0">
                <a:solidFill>
                  <a:srgbClr val="28366E"/>
                </a:solidFill>
              </a:defRPr>
            </a:lvl2pPr>
            <a:lvl3pPr>
              <a:spcAft>
                <a:spcPts val="600"/>
              </a:spcAft>
              <a:buClr>
                <a:schemeClr val="accent5"/>
              </a:buClr>
              <a:buSzPct val="100000"/>
              <a:buFont typeface="Courier New"/>
              <a:buChar char="o"/>
              <a:defRPr sz="160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6"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Tree>
    <p:extLst>
      <p:ext uri="{BB962C8B-B14F-4D97-AF65-F5344CB8AC3E}">
        <p14:creationId xmlns:p14="http://schemas.microsoft.com/office/powerpoint/2010/main" val="70768579"/>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12" name="Espace réservé du pied de page 7"/>
          <p:cNvSpPr txBox="1">
            <a:spLocks/>
          </p:cNvSpPr>
          <p:nvPr/>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7" name="Espace réservé du texte 6"/>
          <p:cNvSpPr>
            <a:spLocks noGrp="1"/>
          </p:cNvSpPr>
          <p:nvPr>
            <p:ph type="body" sz="quarter" idx="10" hasCustomPrompt="1"/>
          </p:nvPr>
        </p:nvSpPr>
        <p:spPr>
          <a:xfrm>
            <a:off x="385763" y="927100"/>
            <a:ext cx="8382000" cy="3236913"/>
          </a:xfrm>
          <a:prstGeom prst="rect">
            <a:avLst/>
          </a:prstGeom>
        </p:spPr>
        <p:txBody>
          <a:bodyPr vert="horz" anchor="ctr"/>
          <a:lstStyle>
            <a:lvl1pPr algn="ctr">
              <a:buFontTx/>
              <a:buNone/>
              <a:defRPr sz="3000" b="1" baseline="0">
                <a:solidFill>
                  <a:srgbClr val="FFFFFF"/>
                </a:solidFill>
              </a:defRPr>
            </a:lvl1pPr>
          </a:lstStyle>
          <a:p>
            <a:pPr lvl="0"/>
            <a:r>
              <a:rPr lang="nl-BE" dirty="0" smtClean="0"/>
              <a:t>Click to modify text</a:t>
            </a:r>
          </a:p>
          <a:p>
            <a:pPr lvl="0"/>
            <a:r>
              <a:rPr lang="nl-BE" dirty="0" smtClean="0"/>
              <a:t>-</a:t>
            </a:r>
          </a:p>
        </p:txBody>
      </p:sp>
      <p:sp>
        <p:nvSpPr>
          <p:cNvPr id="10" name="Espace réservé du texte 9"/>
          <p:cNvSpPr>
            <a:spLocks noGrp="1"/>
          </p:cNvSpPr>
          <p:nvPr>
            <p:ph type="body" sz="quarter" idx="11" hasCustomPrompt="1"/>
          </p:nvPr>
        </p:nvSpPr>
        <p:spPr>
          <a:xfrm>
            <a:off x="385763" y="4164013"/>
            <a:ext cx="8382000" cy="971550"/>
          </a:xfrm>
          <a:prstGeom prst="rect">
            <a:avLst/>
          </a:prstGeom>
        </p:spPr>
        <p:txBody>
          <a:bodyPr vert="horz"/>
          <a:lstStyle>
            <a:lvl1pPr algn="ctr">
              <a:buNone/>
              <a:defRPr sz="1500" b="1" cap="small" baseline="0">
                <a:solidFill>
                  <a:srgbClr val="28366E"/>
                </a:solidFill>
              </a:defRPr>
            </a:lvl1pPr>
          </a:lstStyle>
          <a:p>
            <a:pPr lvl="0"/>
            <a:r>
              <a:rPr lang="nl-BE" dirty="0" smtClean="0"/>
              <a:t>Click to modify person</a:t>
            </a:r>
            <a:endParaRPr lang="fr-FR" dirty="0"/>
          </a:p>
        </p:txBody>
      </p:sp>
      <p:pic>
        <p:nvPicPr>
          <p:cNvPr id="14" name="Image 13" descr="icone_testimonials.eps"/>
          <p:cNvPicPr>
            <a:picLocks noChangeAspect="1"/>
          </p:cNvPicPr>
          <p:nvPr/>
        </p:nvPicPr>
        <p:blipFill>
          <a:blip r:embed="rId2" cstate="print"/>
          <a:stretch>
            <a:fillRect/>
          </a:stretch>
        </p:blipFill>
        <p:spPr>
          <a:xfrm>
            <a:off x="3269095" y="101533"/>
            <a:ext cx="377244" cy="377244"/>
          </a:xfrm>
          <a:prstGeom prst="rect">
            <a:avLst/>
          </a:prstGeom>
        </p:spPr>
      </p:pic>
      <p:sp>
        <p:nvSpPr>
          <p:cNvPr id="11" name="ZoneTexte 10"/>
          <p:cNvSpPr txBox="1"/>
          <p:nvPr/>
        </p:nvSpPr>
        <p:spPr>
          <a:xfrm>
            <a:off x="0" y="55215"/>
            <a:ext cx="9144000" cy="461665"/>
          </a:xfrm>
          <a:prstGeom prst="rect">
            <a:avLst/>
          </a:prstGeom>
          <a:noFill/>
        </p:spPr>
        <p:txBody>
          <a:bodyPr wrap="square" rtlCol="0">
            <a:spAutoFit/>
          </a:bodyPr>
          <a:lstStyle/>
          <a:p>
            <a:pPr algn="ctr"/>
            <a:r>
              <a:rPr lang="fr-FR" sz="2400" b="1" dirty="0" smtClean="0">
                <a:solidFill>
                  <a:srgbClr val="28366E"/>
                </a:solidFill>
              </a:rPr>
              <a:t>Testimonial</a:t>
            </a:r>
            <a:endParaRPr lang="fr-FR" sz="2400" b="1" dirty="0">
              <a:solidFill>
                <a:srgbClr val="28366E"/>
              </a:solidFill>
            </a:endParaRPr>
          </a:p>
        </p:txBody>
      </p:sp>
    </p:spTree>
    <p:extLst>
      <p:ext uri="{BB962C8B-B14F-4D97-AF65-F5344CB8AC3E}">
        <p14:creationId xmlns:p14="http://schemas.microsoft.com/office/powerpoint/2010/main" val="2649483426"/>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loser">
    <p:spTree>
      <p:nvGrpSpPr>
        <p:cNvPr id="1" name=""/>
        <p:cNvGrpSpPr/>
        <p:nvPr/>
      </p:nvGrpSpPr>
      <p:grpSpPr>
        <a:xfrm>
          <a:off x="0" y="0"/>
          <a:ext cx="0" cy="0"/>
          <a:chOff x="0" y="0"/>
          <a:chExt cx="0" cy="0"/>
        </a:xfrm>
      </p:grpSpPr>
      <p:pic>
        <p:nvPicPr>
          <p:cNvPr id="9" name="Picture 8" descr="ptt_closer09.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Titre 1"/>
          <p:cNvSpPr>
            <a:spLocks noGrp="1"/>
          </p:cNvSpPr>
          <p:nvPr>
            <p:ph type="title" hasCustomPrompt="1"/>
          </p:nvPr>
        </p:nvSpPr>
        <p:spPr>
          <a:xfrm>
            <a:off x="0" y="3686629"/>
            <a:ext cx="9143999" cy="1810594"/>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3500" b="1">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Edit the thank you note here</a:t>
            </a:r>
            <a:endParaRPr lang="fr-FR" dirty="0"/>
          </a:p>
        </p:txBody>
      </p:sp>
      <p:pic>
        <p:nvPicPr>
          <p:cNvPr id="10" name="Picture 9" descr="MCS_LOGO_01_Transparent.png"/>
          <p:cNvPicPr>
            <a:picLocks noChangeAspect="1"/>
          </p:cNvPicPr>
          <p:nvPr userDrawn="1"/>
        </p:nvPicPr>
        <p:blipFill>
          <a:blip r:embed="rId3" cstate="print"/>
          <a:stretch>
            <a:fillRect/>
          </a:stretch>
        </p:blipFill>
        <p:spPr>
          <a:xfrm>
            <a:off x="1716257" y="1043024"/>
            <a:ext cx="5697415" cy="2162250"/>
          </a:xfrm>
          <a:prstGeom prst="rect">
            <a:avLst/>
          </a:prstGeom>
        </p:spPr>
      </p:pic>
    </p:spTree>
    <p:extLst>
      <p:ext uri="{BB962C8B-B14F-4D97-AF65-F5344CB8AC3E}">
        <p14:creationId xmlns:p14="http://schemas.microsoft.com/office/powerpoint/2010/main" val="2526483409"/>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ocument closure (banner)">
    <p:spTree>
      <p:nvGrpSpPr>
        <p:cNvPr id="1" name=""/>
        <p:cNvGrpSpPr/>
        <p:nvPr/>
      </p:nvGrpSpPr>
      <p:grpSpPr>
        <a:xfrm>
          <a:off x="0" y="0"/>
          <a:ext cx="0" cy="0"/>
          <a:chOff x="0" y="0"/>
          <a:chExt cx="0" cy="0"/>
        </a:xfrm>
      </p:grpSpPr>
      <p:pic>
        <p:nvPicPr>
          <p:cNvPr id="3" name="Image 2" descr="back_thanks.png"/>
          <p:cNvPicPr>
            <a:picLocks noChangeAspect="1"/>
          </p:cNvPicPr>
          <p:nvPr/>
        </p:nvPicPr>
        <p:blipFill>
          <a:blip r:embed="rId2" cstate="print"/>
          <a:stretch>
            <a:fillRect/>
          </a:stretch>
        </p:blipFill>
        <p:spPr>
          <a:xfrm>
            <a:off x="0" y="0"/>
            <a:ext cx="9144000" cy="6858000"/>
          </a:xfrm>
          <a:prstGeom prst="rect">
            <a:avLst/>
          </a:prstGeom>
        </p:spPr>
      </p:pic>
      <p:sp>
        <p:nvSpPr>
          <p:cNvPr id="4" name="Titre 1"/>
          <p:cNvSpPr>
            <a:spLocks noGrp="1"/>
          </p:cNvSpPr>
          <p:nvPr>
            <p:ph type="title" hasCustomPrompt="1"/>
          </p:nvPr>
        </p:nvSpPr>
        <p:spPr>
          <a:xfrm>
            <a:off x="452782" y="3964609"/>
            <a:ext cx="8293653" cy="1810594"/>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3500" b="1">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Edit the thank you note here</a:t>
            </a:r>
            <a:endParaRPr lang="fr-FR" dirty="0"/>
          </a:p>
        </p:txBody>
      </p:sp>
    </p:spTree>
    <p:extLst>
      <p:ext uri="{BB962C8B-B14F-4D97-AF65-F5344CB8AC3E}">
        <p14:creationId xmlns:p14="http://schemas.microsoft.com/office/powerpoint/2010/main" val="14047358"/>
      </p:ext>
    </p:extLst>
  </p:cSld>
  <p:clrMapOvr>
    <a:masterClrMapping/>
  </p:clrMapOvr>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6453336"/>
            <a:ext cx="87153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80674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bullets">
    <p:spTree>
      <p:nvGrpSpPr>
        <p:cNvPr id="1" name=""/>
        <p:cNvGrpSpPr/>
        <p:nvPr/>
      </p:nvGrpSpPr>
      <p:grpSpPr>
        <a:xfrm>
          <a:off x="0" y="0"/>
          <a:ext cx="0" cy="0"/>
          <a:chOff x="0" y="0"/>
          <a:chExt cx="0" cy="0"/>
        </a:xfrm>
      </p:grpSpPr>
      <p:sp>
        <p:nvSpPr>
          <p:cNvPr id="10"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2"/>
              </a:buBlip>
              <a:defRPr sz="2000" b="1">
                <a:solidFill>
                  <a:srgbClr val="28366E"/>
                </a:solidFill>
              </a:defRPr>
            </a:lvl1pPr>
            <a:lvl2pPr>
              <a:spcAft>
                <a:spcPts val="600"/>
              </a:spcAft>
              <a:buSzPct val="100000"/>
              <a:buFontTx/>
              <a:buBlip>
                <a:blip r:embed="rId3"/>
              </a:buBlip>
              <a:defRPr sz="1800" b="1">
                <a:solidFill>
                  <a:srgbClr val="28366E"/>
                </a:solidFill>
              </a:defRPr>
            </a:lvl2pPr>
            <a:lvl3pPr>
              <a:spcAft>
                <a:spcPts val="600"/>
              </a:spcAft>
              <a:buClr>
                <a:schemeClr val="accent5"/>
              </a:buClr>
              <a:buSzPct val="100000"/>
              <a:buFont typeface="Courier New"/>
              <a:buChar char="o"/>
              <a:defRPr sz="160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9"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rgbClr val="28366E"/>
                </a:solidFill>
              </a:defRPr>
            </a:lvl1pPr>
          </a:lstStyle>
          <a:p>
            <a:r>
              <a:rPr lang="nl-BE" dirty="0" smtClean="0"/>
              <a:t>Click to change title</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452782" y="1181644"/>
            <a:ext cx="8293653" cy="4593560"/>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7000" b="1" baseline="0">
                <a:solidFill>
                  <a:srgbClr val="28366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change title</a:t>
            </a:r>
            <a:endParaRPr lang="fr-FR" dirty="0"/>
          </a:p>
        </p:txBody>
      </p:sp>
      <p:sp>
        <p:nvSpPr>
          <p:cNvPr id="10" name="Espace réservé du texte 6"/>
          <p:cNvSpPr>
            <a:spLocks noGrp="1"/>
          </p:cNvSpPr>
          <p:nvPr>
            <p:ph type="body" sz="quarter" idx="10" hasCustomPrompt="1"/>
          </p:nvPr>
        </p:nvSpPr>
        <p:spPr>
          <a:xfrm>
            <a:off x="452782" y="3654853"/>
            <a:ext cx="8293653" cy="2010451"/>
          </a:xfrm>
          <a:prstGeom prst="rect">
            <a:avLst/>
          </a:prstGeom>
        </p:spPr>
        <p:txBody>
          <a:bodyPr vert="horz"/>
          <a:lstStyle>
            <a:lvl1pPr marL="514350" indent="-514350" algn="ctr">
              <a:buFontTx/>
              <a:buNone/>
              <a:defRPr sz="2000" b="1" cap="small" baseline="0">
                <a:solidFill>
                  <a:srgbClr val="FA8933"/>
                </a:solidFill>
              </a:defRPr>
            </a:lvl1pPr>
          </a:lstStyle>
          <a:p>
            <a:pPr lvl="0"/>
            <a:r>
              <a:rPr lang="nl-BE" dirty="0" smtClean="0"/>
              <a:t>Click to Change Subtitle</a:t>
            </a:r>
            <a:endParaRPr lang="fr-FR" dirty="0"/>
          </a:p>
        </p:txBody>
      </p:sp>
      <p:sp>
        <p:nvSpPr>
          <p:cNvPr id="13"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solidFill>
                  <a:srgbClr val="FA8933"/>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solidFill>
                <a:srgbClr val="FA8933"/>
              </a:solidFill>
              <a:effectLst/>
              <a:uLnTx/>
              <a:uFillTx/>
              <a:latin typeface="Arial"/>
              <a:ea typeface="+mn-ea"/>
              <a:cs typeface="Aria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10"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5" name="Espace réservé du contenu 5"/>
          <p:cNvSpPr>
            <a:spLocks noGrp="1"/>
          </p:cNvSpPr>
          <p:nvPr>
            <p:ph sz="quarter" idx="4" hasCustomPrompt="1"/>
          </p:nvPr>
        </p:nvSpPr>
        <p:spPr>
          <a:xfrm>
            <a:off x="457200" y="1004957"/>
            <a:ext cx="8229600" cy="4704521"/>
          </a:xfrm>
          <a:prstGeom prst="rect">
            <a:avLst/>
          </a:prstGeom>
        </p:spPr>
        <p:txBody>
          <a:bodyPr/>
          <a:lstStyle>
            <a:lvl1pPr marL="0" indent="0">
              <a:spcAft>
                <a:spcPts val="600"/>
              </a:spcAft>
              <a:buClr>
                <a:schemeClr val="accent2"/>
              </a:buClr>
              <a:buSzPct val="150000"/>
              <a:buFontTx/>
              <a:buNone/>
              <a:defRPr sz="2000" b="0">
                <a:solidFill>
                  <a:srgbClr val="28366E"/>
                </a:solidFill>
              </a:defRPr>
            </a:lvl1pPr>
            <a:lvl2pPr>
              <a:spcAft>
                <a:spcPts val="600"/>
              </a:spcAft>
              <a:buSzPct val="100000"/>
              <a:buFontTx/>
              <a:buBlip>
                <a:blip r:embed="rId2"/>
              </a:buBlip>
              <a:defRPr sz="1600" b="0">
                <a:solidFill>
                  <a:srgbClr val="28366E"/>
                </a:solidFill>
              </a:defRPr>
            </a:lvl2pPr>
            <a:lvl3pPr>
              <a:spcAft>
                <a:spcPts val="600"/>
              </a:spcAft>
              <a:buClr>
                <a:schemeClr val="accent5"/>
              </a:buClr>
              <a:buSzPct val="100000"/>
              <a:buFont typeface="Courier New"/>
              <a:buChar char="o"/>
              <a:defRPr sz="1600"/>
            </a:lvl3pPr>
            <a:lvl4pPr>
              <a:spcAft>
                <a:spcPts val="600"/>
              </a:spcAft>
              <a:buSzPct val="120000"/>
              <a:buFont typeface="Arial"/>
              <a:buChar char="•"/>
              <a:defRPr sz="1400">
                <a:solidFill>
                  <a:schemeClr val="accent3"/>
                </a:solidFill>
              </a:defRPr>
            </a:lvl4pPr>
            <a:lvl5pPr>
              <a:spcAft>
                <a:spcPts val="600"/>
              </a:spcAft>
              <a:buFont typeface="Lucida Grande"/>
              <a:buChar char="-"/>
              <a:defRPr sz="1200">
                <a:solidFill>
                  <a:schemeClr val="accent4"/>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p:txBody>
      </p:sp>
      <p:sp>
        <p:nvSpPr>
          <p:cNvPr id="6"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rgbClr val="28366E"/>
                </a:solidFill>
              </a:defRPr>
            </a:lvl1pPr>
          </a:lstStyle>
          <a:p>
            <a:r>
              <a:rPr lang="nl-BE" dirty="0" smtClean="0"/>
              <a:t>Click to change title</a:t>
            </a:r>
            <a:endParaRPr lang="fr-F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Chapter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9" name="Titre 1"/>
          <p:cNvSpPr>
            <a:spLocks noGrp="1"/>
          </p:cNvSpPr>
          <p:nvPr>
            <p:ph type="title" hasCustomPrompt="1"/>
          </p:nvPr>
        </p:nvSpPr>
        <p:spPr>
          <a:xfrm>
            <a:off x="452782" y="1181644"/>
            <a:ext cx="8293653" cy="4593560"/>
          </a:xfrm>
          <a:prstGeom prst="rect">
            <a:avLst/>
          </a:prstGeom>
        </p:spPr>
        <p:txBody>
          <a:bodyPr vert="horz"/>
          <a:lstStyle>
            <a:lvl1pPr marL="0" marR="0" indent="0" algn="ctr" defTabSz="457200" rtl="0" eaLnBrk="1" fontAlgn="auto" latinLnBrk="0" hangingPunct="1">
              <a:lnSpc>
                <a:spcPct val="100000"/>
              </a:lnSpc>
              <a:spcBef>
                <a:spcPct val="0"/>
              </a:spcBef>
              <a:spcAft>
                <a:spcPts val="600"/>
              </a:spcAft>
              <a:buClrTx/>
              <a:buSzTx/>
              <a:buFontTx/>
              <a:buNone/>
              <a:tabLst/>
              <a:defRPr sz="7000" b="1" baseline="0">
                <a:solidFill>
                  <a:schemeClr val="bg1"/>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nl-BE" dirty="0" smtClean="0"/>
              <a:t>Click to modify</a:t>
            </a:r>
            <a:br>
              <a:rPr lang="nl-BE" dirty="0" smtClean="0"/>
            </a:br>
            <a:r>
              <a:rPr lang="nl-BE" dirty="0" smtClean="0"/>
              <a:t/>
            </a:r>
            <a:br>
              <a:rPr lang="nl-BE" dirty="0" smtClean="0"/>
            </a:br>
            <a:endParaRPr lang="fr-FR" dirty="0"/>
          </a:p>
        </p:txBody>
      </p:sp>
      <p:sp>
        <p:nvSpPr>
          <p:cNvPr id="11" name="Espace réservé du texte 6"/>
          <p:cNvSpPr>
            <a:spLocks noGrp="1"/>
          </p:cNvSpPr>
          <p:nvPr>
            <p:ph type="body" sz="quarter" idx="10" hasCustomPrompt="1"/>
          </p:nvPr>
        </p:nvSpPr>
        <p:spPr>
          <a:xfrm>
            <a:off x="452782" y="3654853"/>
            <a:ext cx="8293653" cy="2010451"/>
          </a:xfrm>
          <a:prstGeom prst="rect">
            <a:avLst/>
          </a:prstGeom>
        </p:spPr>
        <p:txBody>
          <a:bodyPr vert="horz"/>
          <a:lstStyle>
            <a:lvl1pPr marL="514350" indent="-514350" algn="ctr">
              <a:buFontTx/>
              <a:buNone/>
              <a:defRPr sz="2000" b="1" cap="small" baseline="0">
                <a:solidFill>
                  <a:srgbClr val="F98929"/>
                </a:solidFill>
              </a:defRPr>
            </a:lvl1pPr>
          </a:lstStyle>
          <a:p>
            <a:pPr lvl="0"/>
            <a:r>
              <a:rPr lang="nl-BE" dirty="0" smtClean="0"/>
              <a:t>Click to modify</a:t>
            </a:r>
            <a:endParaRPr lang="fr-FR" dirty="0"/>
          </a:p>
        </p:txBody>
      </p:sp>
      <p:sp>
        <p:nvSpPr>
          <p:cNvPr id="2" name="Rectangle 1"/>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865896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ndar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6"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3"/>
              </a:buBlip>
              <a:defRPr sz="2000" b="1">
                <a:solidFill>
                  <a:schemeClr val="bg1"/>
                </a:solidFill>
              </a:defRPr>
            </a:lvl1pPr>
            <a:lvl2pPr>
              <a:spcAft>
                <a:spcPts val="600"/>
              </a:spcAft>
              <a:buSzPct val="100000"/>
              <a:buFontTx/>
              <a:buBlip>
                <a:blip r:embed="rId4"/>
              </a:buBlip>
              <a:defRPr sz="1800" b="1">
                <a:solidFill>
                  <a:schemeClr val="bg1"/>
                </a:solidFill>
              </a:defRPr>
            </a:lvl2pPr>
            <a:lvl3pPr>
              <a:spcAft>
                <a:spcPts val="600"/>
              </a:spcAft>
              <a:buClr>
                <a:schemeClr val="accent5"/>
              </a:buClr>
              <a:buSzPct val="100000"/>
              <a:buFont typeface="Courier New"/>
              <a:buChar char="o"/>
              <a:defRPr sz="1600">
                <a:solidFill>
                  <a:schemeClr val="bg1"/>
                </a:solidFill>
              </a:defRPr>
            </a:lvl3pPr>
            <a:lvl4pPr>
              <a:spcAft>
                <a:spcPts val="600"/>
              </a:spcAft>
              <a:buSzPct val="120000"/>
              <a:buFont typeface="Arial"/>
              <a:buChar char="•"/>
              <a:defRPr sz="1400">
                <a:solidFill>
                  <a:schemeClr val="bg1"/>
                </a:solidFill>
              </a:defRPr>
            </a:lvl4pPr>
            <a:lvl5pPr>
              <a:spcAft>
                <a:spcPts val="600"/>
              </a:spcAft>
              <a:buFont typeface="Lucida Grande"/>
              <a:buChar char="-"/>
              <a:defRPr sz="1200">
                <a:solidFill>
                  <a:schemeClr val="bg1"/>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9"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 typeface="+mj-lt"/>
              <a:buNone/>
              <a:defRPr sz="2500" b="1" cap="none" baseline="0">
                <a:solidFill>
                  <a:schemeClr val="bg1"/>
                </a:solidFill>
              </a:defRPr>
            </a:lvl1pPr>
          </a:lstStyle>
          <a:p>
            <a:r>
              <a:rPr lang="nl-BE" dirty="0" smtClean="0"/>
              <a:t>Click to change title</a:t>
            </a:r>
            <a:endParaRPr lang="fr-FR" dirty="0"/>
          </a:p>
        </p:txBody>
      </p:sp>
      <p:sp>
        <p:nvSpPr>
          <p:cNvPr id="5" name="Rectangle 4"/>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2596311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re 1"/>
          <p:cNvSpPr>
            <a:spLocks noGrp="1"/>
          </p:cNvSpPr>
          <p:nvPr>
            <p:ph type="title" hasCustomPrompt="1"/>
          </p:nvPr>
        </p:nvSpPr>
        <p:spPr>
          <a:xfrm>
            <a:off x="0" y="-1437"/>
            <a:ext cx="9144000" cy="564655"/>
          </a:xfrm>
          <a:prstGeom prst="rect">
            <a:avLst/>
          </a:prstGeom>
        </p:spPr>
        <p:txBody>
          <a:bodyPr vert="horz" anchor="ctr"/>
          <a:lstStyle>
            <a:lvl1pPr marL="457200" indent="-457200">
              <a:buClr>
                <a:schemeClr val="accent2"/>
              </a:buClr>
              <a:buFontTx/>
              <a:buNone/>
              <a:defRPr sz="2500" b="1" cap="none">
                <a:solidFill>
                  <a:srgbClr val="28366E"/>
                </a:solidFill>
              </a:defRPr>
            </a:lvl1pPr>
          </a:lstStyle>
          <a:p>
            <a:r>
              <a:rPr lang="nl-BE" dirty="0" smtClean="0"/>
              <a:t>Click to modify title</a:t>
            </a:r>
            <a:endParaRPr lang="fr-FR" dirty="0"/>
          </a:p>
        </p:txBody>
      </p:sp>
      <p:sp>
        <p:nvSpPr>
          <p:cNvPr id="5" name="Espace réservé du contenu 5"/>
          <p:cNvSpPr>
            <a:spLocks noGrp="1"/>
          </p:cNvSpPr>
          <p:nvPr>
            <p:ph sz="quarter" idx="4" hasCustomPrompt="1"/>
          </p:nvPr>
        </p:nvSpPr>
        <p:spPr>
          <a:xfrm>
            <a:off x="457200" y="1004957"/>
            <a:ext cx="8229600" cy="4704521"/>
          </a:xfrm>
          <a:prstGeom prst="rect">
            <a:avLst/>
          </a:prstGeom>
        </p:spPr>
        <p:txBody>
          <a:bodyPr/>
          <a:lstStyle>
            <a:lvl1pPr marL="457200" indent="-457200">
              <a:spcAft>
                <a:spcPts val="600"/>
              </a:spcAft>
              <a:buClr>
                <a:schemeClr val="accent2"/>
              </a:buClr>
              <a:buSzPct val="150000"/>
              <a:buFontTx/>
              <a:buBlip>
                <a:blip r:embed="rId3"/>
              </a:buBlip>
              <a:defRPr sz="2200" b="1">
                <a:solidFill>
                  <a:srgbClr val="28366E"/>
                </a:solidFill>
              </a:defRPr>
            </a:lvl1pPr>
            <a:lvl2pPr>
              <a:spcAft>
                <a:spcPts val="600"/>
              </a:spcAft>
              <a:buSzPct val="100000"/>
              <a:buFontTx/>
              <a:buBlip>
                <a:blip r:embed="rId4"/>
              </a:buBlip>
              <a:defRPr sz="1800" b="1" baseline="0">
                <a:solidFill>
                  <a:srgbClr val="28366E"/>
                </a:solidFill>
              </a:defRPr>
            </a:lvl2pPr>
            <a:lvl3pPr>
              <a:spcAft>
                <a:spcPts val="600"/>
              </a:spcAft>
              <a:buClr>
                <a:schemeClr val="accent5"/>
              </a:buClr>
              <a:buSzPct val="100000"/>
              <a:buFont typeface="Courier New"/>
              <a:buChar char="o"/>
              <a:defRPr sz="1600">
                <a:solidFill>
                  <a:srgbClr val="28366E"/>
                </a:solidFill>
              </a:defRPr>
            </a:lvl3pPr>
            <a:lvl4pPr>
              <a:spcAft>
                <a:spcPts val="600"/>
              </a:spcAft>
              <a:buSzPct val="120000"/>
              <a:buFont typeface="Arial"/>
              <a:buChar char="•"/>
              <a:defRPr sz="1400">
                <a:solidFill>
                  <a:srgbClr val="024C87"/>
                </a:solidFill>
              </a:defRPr>
            </a:lvl4pPr>
            <a:lvl5pPr>
              <a:spcAft>
                <a:spcPts val="600"/>
              </a:spcAft>
              <a:buFont typeface="Lucida Grande"/>
              <a:buChar char="-"/>
              <a:defRPr sz="1200">
                <a:solidFill>
                  <a:srgbClr val="616262"/>
                </a:solidFill>
              </a:defRPr>
            </a:lvl5pPr>
            <a:lvl6pPr>
              <a:defRPr sz="1600"/>
            </a:lvl6pPr>
            <a:lvl7pPr>
              <a:defRPr sz="1600"/>
            </a:lvl7pPr>
            <a:lvl8pPr>
              <a:defRPr sz="1600"/>
            </a:lvl8pPr>
            <a:lvl9pPr>
              <a:defRPr sz="1600"/>
            </a:lvl9pPr>
          </a:lstStyle>
          <a:p>
            <a:pPr lvl="0"/>
            <a:r>
              <a:rPr lang="nl-BE" dirty="0" smtClean="0"/>
              <a:t>Click to modify level 1</a:t>
            </a:r>
          </a:p>
          <a:p>
            <a:pPr lvl="1"/>
            <a:r>
              <a:rPr lang="nl-BE" dirty="0" smtClean="0"/>
              <a:t>Level 2</a:t>
            </a:r>
          </a:p>
          <a:p>
            <a:pPr lvl="2"/>
            <a:r>
              <a:rPr lang="nl-BE" dirty="0" smtClean="0"/>
              <a:t>Level 3</a:t>
            </a:r>
          </a:p>
          <a:p>
            <a:pPr lvl="3"/>
            <a:r>
              <a:rPr lang="nl-BE" dirty="0" smtClean="0"/>
              <a:t>Level 4</a:t>
            </a:r>
          </a:p>
          <a:p>
            <a:pPr lvl="4"/>
            <a:r>
              <a:rPr lang="nl-BE" dirty="0" smtClean="0"/>
              <a:t>Level 5</a:t>
            </a:r>
            <a:endParaRPr lang="fr-FR" dirty="0"/>
          </a:p>
        </p:txBody>
      </p:sp>
      <p:sp>
        <p:nvSpPr>
          <p:cNvPr id="6"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7" name="Rectangle 6"/>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2862224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imoni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Espace réservé du pied de page 7"/>
          <p:cNvSpPr txBox="1">
            <a:spLocks/>
          </p:cNvSpPr>
          <p:nvPr userDrawn="1"/>
        </p:nvSpPr>
        <p:spPr>
          <a:xfrm>
            <a:off x="4341853" y="5902186"/>
            <a:ext cx="469900" cy="315913"/>
          </a:xfrm>
          <a:prstGeom prst="rect">
            <a:avLst/>
          </a:prstGeom>
        </p:spPr>
        <p:txBody>
          <a:bodyPr/>
          <a:lstStyle>
            <a:lvl1pPr algn="ctr">
              <a:defRPr sz="1400" b="1" i="0">
                <a:solidFill>
                  <a:srgbClr val="F9892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4944035-0FB9-484A-88A0-8382538EFC0E}" type="slidenum">
              <a:rPr kumimoji="0" lang="fr-FR" sz="1200" b="1" i="0" u="none" strike="noStrike" kern="1200" cap="none" spc="0" normalizeH="0" baseline="0" noProof="0" smtClean="0">
                <a:ln>
                  <a:noFill/>
                </a:ln>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fr-FR" sz="1200" b="1" i="0" u="none" strike="noStrike" kern="1200" cap="none" spc="0" normalizeH="0" baseline="0" noProof="0" dirty="0" smtClean="0">
              <a:ln>
                <a:noFill/>
              </a:ln>
              <a:effectLst/>
              <a:uLnTx/>
              <a:uFillTx/>
              <a:latin typeface="Arial"/>
              <a:ea typeface="+mn-ea"/>
              <a:cs typeface="Arial"/>
            </a:endParaRPr>
          </a:p>
        </p:txBody>
      </p:sp>
      <p:sp>
        <p:nvSpPr>
          <p:cNvPr id="7" name="Espace réservé du texte 6"/>
          <p:cNvSpPr>
            <a:spLocks noGrp="1"/>
          </p:cNvSpPr>
          <p:nvPr>
            <p:ph type="body" sz="quarter" idx="10" hasCustomPrompt="1"/>
          </p:nvPr>
        </p:nvSpPr>
        <p:spPr>
          <a:xfrm>
            <a:off x="385763" y="927100"/>
            <a:ext cx="8382000" cy="3236913"/>
          </a:xfrm>
          <a:prstGeom prst="rect">
            <a:avLst/>
          </a:prstGeom>
        </p:spPr>
        <p:txBody>
          <a:bodyPr vert="horz" anchor="ctr"/>
          <a:lstStyle>
            <a:lvl1pPr algn="ctr">
              <a:buFontTx/>
              <a:buNone/>
              <a:defRPr sz="3000" b="1" baseline="0">
                <a:solidFill>
                  <a:srgbClr val="FFFFFF"/>
                </a:solidFill>
              </a:defRPr>
            </a:lvl1pPr>
          </a:lstStyle>
          <a:p>
            <a:pPr lvl="0"/>
            <a:r>
              <a:rPr lang="nl-BE" dirty="0" smtClean="0"/>
              <a:t>Click to modify text</a:t>
            </a:r>
          </a:p>
          <a:p>
            <a:pPr lvl="0"/>
            <a:r>
              <a:rPr lang="nl-BE" dirty="0" smtClean="0"/>
              <a:t>-</a:t>
            </a:r>
          </a:p>
        </p:txBody>
      </p:sp>
      <p:sp>
        <p:nvSpPr>
          <p:cNvPr id="10" name="Espace réservé du texte 9"/>
          <p:cNvSpPr>
            <a:spLocks noGrp="1"/>
          </p:cNvSpPr>
          <p:nvPr>
            <p:ph type="body" sz="quarter" idx="11" hasCustomPrompt="1"/>
          </p:nvPr>
        </p:nvSpPr>
        <p:spPr>
          <a:xfrm>
            <a:off x="385763" y="4164013"/>
            <a:ext cx="8382000" cy="971550"/>
          </a:xfrm>
          <a:prstGeom prst="rect">
            <a:avLst/>
          </a:prstGeom>
        </p:spPr>
        <p:txBody>
          <a:bodyPr vert="horz"/>
          <a:lstStyle>
            <a:lvl1pPr algn="ctr">
              <a:buNone/>
              <a:defRPr sz="1500" b="1" cap="small" baseline="0">
                <a:solidFill>
                  <a:srgbClr val="28366E"/>
                </a:solidFill>
              </a:defRPr>
            </a:lvl1pPr>
          </a:lstStyle>
          <a:p>
            <a:pPr lvl="0"/>
            <a:r>
              <a:rPr lang="nl-BE" dirty="0" smtClean="0"/>
              <a:t>Click to modify person</a:t>
            </a:r>
            <a:endParaRPr lang="fr-FR" dirty="0"/>
          </a:p>
        </p:txBody>
      </p:sp>
      <p:pic>
        <p:nvPicPr>
          <p:cNvPr id="14" name="Image 13" descr="icone_testimonials.eps"/>
          <p:cNvPicPr>
            <a:picLocks noChangeAspect="1"/>
          </p:cNvPicPr>
          <p:nvPr userDrawn="1"/>
        </p:nvPicPr>
        <p:blipFill>
          <a:blip r:embed="rId3"/>
          <a:stretch>
            <a:fillRect/>
          </a:stretch>
        </p:blipFill>
        <p:spPr>
          <a:xfrm>
            <a:off x="3269095" y="101533"/>
            <a:ext cx="377244" cy="377244"/>
          </a:xfrm>
          <a:prstGeom prst="rect">
            <a:avLst/>
          </a:prstGeom>
        </p:spPr>
      </p:pic>
      <p:sp>
        <p:nvSpPr>
          <p:cNvPr id="11" name="ZoneTexte 10"/>
          <p:cNvSpPr txBox="1"/>
          <p:nvPr userDrawn="1"/>
        </p:nvSpPr>
        <p:spPr>
          <a:xfrm>
            <a:off x="0" y="55215"/>
            <a:ext cx="9144000" cy="461665"/>
          </a:xfrm>
          <a:prstGeom prst="rect">
            <a:avLst/>
          </a:prstGeom>
          <a:noFill/>
        </p:spPr>
        <p:txBody>
          <a:bodyPr wrap="square" rtlCol="0">
            <a:spAutoFit/>
          </a:bodyPr>
          <a:lstStyle/>
          <a:p>
            <a:pPr algn="ctr"/>
            <a:r>
              <a:rPr lang="fr-FR" sz="2400" b="1" dirty="0" smtClean="0">
                <a:solidFill>
                  <a:srgbClr val="28366E"/>
                </a:solidFill>
              </a:rPr>
              <a:t>Testimonial</a:t>
            </a:r>
            <a:endParaRPr lang="fr-FR" sz="2400" b="1" dirty="0">
              <a:solidFill>
                <a:srgbClr val="28366E"/>
              </a:solidFill>
            </a:endParaRPr>
          </a:p>
        </p:txBody>
      </p:sp>
      <p:sp>
        <p:nvSpPr>
          <p:cNvPr id="8" name="Rectangle 7"/>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465210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5" name="Image 4" descr="cliet_11.png"/>
          <p:cNvPicPr>
            <a:picLocks noChangeAspect="1"/>
          </p:cNvPicPr>
          <p:nvPr/>
        </p:nvPicPr>
        <p:blipFill>
          <a:blip r:embed="rId14"/>
          <a:stretch>
            <a:fillRect/>
          </a:stretch>
        </p:blipFill>
        <p:spPr>
          <a:xfrm>
            <a:off x="7609925" y="6218099"/>
            <a:ext cx="647974" cy="535532"/>
          </a:xfrm>
          <a:prstGeom prst="rect">
            <a:avLst/>
          </a:prstGeom>
        </p:spPr>
      </p:pic>
      <p:sp>
        <p:nvSpPr>
          <p:cNvPr id="3" name="Rectangle 2"/>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7" r:id="rId4"/>
    <p:sldLayoutId id="2147483663" r:id="rId5"/>
    <p:sldLayoutId id="2147483679" r:id="rId6"/>
    <p:sldLayoutId id="2147483684" r:id="rId7"/>
    <p:sldLayoutId id="2147483681" r:id="rId8"/>
    <p:sldLayoutId id="2147483682" r:id="rId9"/>
    <p:sldLayoutId id="2147483667" r:id="rId10"/>
    <p:sldLayoutId id="214748369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435888"/>
      </p:ext>
    </p:extLst>
  </p:cSld>
  <p:clrMap bg1="lt1" tx1="dk1" bg2="lt2" tx2="dk2" accent1="accent1" accent2="accent2" accent3="accent3" accent4="accent4" accent5="accent5" accent6="accent6" hlink="hlink" folHlink="folHlink"/>
  <p:sldLayoutIdLst>
    <p:sldLayoutId id="2147483672" r:id="rId1"/>
    <p:sldLayoutId id="2147483683"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pic>
        <p:nvPicPr>
          <p:cNvPr id="3" name="Image 4" descr="cliet_11.png"/>
          <p:cNvPicPr>
            <a:picLocks noChangeAspect="1"/>
          </p:cNvPicPr>
          <p:nvPr/>
        </p:nvPicPr>
        <p:blipFill>
          <a:blip r:embed="rId16" cstate="print"/>
          <a:stretch>
            <a:fillRect/>
          </a:stretch>
        </p:blipFill>
        <p:spPr>
          <a:xfrm>
            <a:off x="7609925" y="6218099"/>
            <a:ext cx="647974" cy="535532"/>
          </a:xfrm>
          <a:prstGeom prst="rect">
            <a:avLst/>
          </a:prstGeom>
        </p:spPr>
      </p:pic>
      <p:sp>
        <p:nvSpPr>
          <p:cNvPr id="4" name="Rectangle 3"/>
          <p:cNvSpPr/>
          <p:nvPr userDrawn="1"/>
        </p:nvSpPr>
        <p:spPr>
          <a:xfrm>
            <a:off x="7346731" y="6218099"/>
            <a:ext cx="1182414" cy="5137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1527334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ransition>
    <p:wipe dir="r"/>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wmv"/><Relationship Id="rId7" Type="http://schemas.openxmlformats.org/officeDocument/2006/relationships/image" Target="../media/image2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video" Target="../media/media2.wmv"/><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82" y="1939636"/>
            <a:ext cx="8293653" cy="3835568"/>
          </a:xfrm>
        </p:spPr>
        <p:txBody>
          <a:bodyPr/>
          <a:lstStyle/>
          <a:p>
            <a:r>
              <a:rPr lang="nl-BE" sz="4800" smtClean="0"/>
              <a:t>Quality and Productivity</a:t>
            </a:r>
            <a:endParaRPr lang="nl-BE" sz="4800"/>
          </a:p>
        </p:txBody>
      </p:sp>
      <p:sp>
        <p:nvSpPr>
          <p:cNvPr id="3" name="Text Placeholder 2"/>
          <p:cNvSpPr>
            <a:spLocks noGrp="1"/>
          </p:cNvSpPr>
          <p:nvPr>
            <p:ph type="body" sz="quarter" idx="10"/>
          </p:nvPr>
        </p:nvSpPr>
        <p:spPr>
          <a:xfrm>
            <a:off x="452782" y="3168869"/>
            <a:ext cx="8293653" cy="2496435"/>
          </a:xfrm>
        </p:spPr>
        <p:txBody>
          <a:bodyPr/>
          <a:lstStyle/>
          <a:p>
            <a:r>
              <a:rPr lang="nl-BE" smtClean="0"/>
              <a:t>Best friends forever</a:t>
            </a:r>
            <a:endParaRPr lang="nl-BE"/>
          </a:p>
          <a:p>
            <a:endParaRPr lang="nl-BE" smtClean="0"/>
          </a:p>
          <a:p>
            <a:r>
              <a:rPr lang="nl-BE" smtClean="0"/>
              <a:t>Joeri Sebrechts</a:t>
            </a:r>
          </a:p>
          <a:p>
            <a:r>
              <a:rPr lang="nl-BE" smtClean="0"/>
              <a:t>js@mcs.fm</a:t>
            </a:r>
            <a:endParaRPr lang="nl-BE"/>
          </a:p>
        </p:txBody>
      </p:sp>
    </p:spTree>
    <p:extLst>
      <p:ext uri="{BB962C8B-B14F-4D97-AF65-F5344CB8AC3E}">
        <p14:creationId xmlns:p14="http://schemas.microsoft.com/office/powerpoint/2010/main" val="3993852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Top performers use the right strategy</a:t>
            </a:r>
            <a:endParaRPr lang="en-US"/>
          </a:p>
        </p:txBody>
      </p:sp>
      <p:sp>
        <p:nvSpPr>
          <p:cNvPr id="4" name="AutoShape 2" descr="http://my.safaribooksonline.com/getfile?item=YXJhNS83aWRnOHQvZW1wMC85c2cwN2NyNDIxNDMwaTQuZnA3c2o5LzAwY3AxLW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399309" y="5527964"/>
            <a:ext cx="6519734" cy="369332"/>
          </a:xfrm>
          <a:prstGeom prst="rect">
            <a:avLst/>
          </a:prstGeom>
          <a:noFill/>
        </p:spPr>
        <p:txBody>
          <a:bodyPr wrap="none" rtlCol="0">
            <a:spAutoFit/>
          </a:bodyPr>
          <a:lstStyle/>
          <a:p>
            <a:r>
              <a:rPr lang="nl-BE">
                <a:solidFill>
                  <a:schemeClr val="bg1">
                    <a:lumMod val="50000"/>
                  </a:schemeClr>
                </a:solidFill>
              </a:rPr>
              <a:t>(Applied Software Measurement, 3rd ed, Capers Jones 2008)</a:t>
            </a:r>
            <a:endParaRPr lang="en-US"/>
          </a:p>
        </p:txBody>
      </p:sp>
      <p:sp>
        <p:nvSpPr>
          <p:cNvPr id="5" name="TextBox 4"/>
          <p:cNvSpPr txBox="1"/>
          <p:nvPr/>
        </p:nvSpPr>
        <p:spPr>
          <a:xfrm>
            <a:off x="3237674" y="965263"/>
            <a:ext cx="2758127" cy="369332"/>
          </a:xfrm>
          <a:prstGeom prst="rect">
            <a:avLst/>
          </a:prstGeom>
          <a:noFill/>
        </p:spPr>
        <p:txBody>
          <a:bodyPr wrap="none" rtlCol="0">
            <a:spAutoFit/>
          </a:bodyPr>
          <a:lstStyle/>
          <a:p>
            <a:pPr algn="ctr"/>
            <a:r>
              <a:rPr lang="nl-BE" smtClean="0"/>
              <a:t>Defect removal efficiency</a:t>
            </a:r>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27" y="1676400"/>
            <a:ext cx="8132017" cy="2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525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High productivity = high quality</a:t>
            </a:r>
          </a:p>
          <a:p>
            <a:endParaRPr lang="nl-BE"/>
          </a:p>
          <a:p>
            <a:r>
              <a:rPr lang="nl-BE" smtClean="0"/>
              <a:t>High quality = early detection of defects</a:t>
            </a:r>
          </a:p>
          <a:p>
            <a:endParaRPr lang="nl-BE"/>
          </a:p>
          <a:p>
            <a:r>
              <a:rPr lang="nl-BE" smtClean="0"/>
              <a:t>Early detection = grooming (prototypes, design reviews)</a:t>
            </a:r>
          </a:p>
          <a:p>
            <a:endParaRPr lang="nl-BE"/>
          </a:p>
          <a:p>
            <a:r>
              <a:rPr lang="nl-BE" smtClean="0"/>
              <a:t>Grooming = collective effort</a:t>
            </a:r>
          </a:p>
          <a:p>
            <a:endParaRPr lang="nl-BE"/>
          </a:p>
          <a:p>
            <a:r>
              <a:rPr lang="nl-BE" smtClean="0"/>
              <a:t>Collective effort = sum of individual effort</a:t>
            </a:r>
          </a:p>
          <a:p>
            <a:pPr lvl="1"/>
            <a:r>
              <a:rPr lang="nl-BE" smtClean="0"/>
              <a:t>Your individual effort matters!</a:t>
            </a:r>
            <a:endParaRPr lang="en-US"/>
          </a:p>
        </p:txBody>
      </p:sp>
      <p:sp>
        <p:nvSpPr>
          <p:cNvPr id="3" name="Title 2"/>
          <p:cNvSpPr>
            <a:spLocks noGrp="1"/>
          </p:cNvSpPr>
          <p:nvPr>
            <p:ph type="title"/>
          </p:nvPr>
        </p:nvSpPr>
        <p:spPr/>
        <p:txBody>
          <a:bodyPr/>
          <a:lstStyle/>
          <a:p>
            <a:r>
              <a:rPr lang="nl-BE" smtClean="0"/>
              <a:t>The laws of equality</a:t>
            </a:r>
            <a:endParaRPr lang="en-US"/>
          </a:p>
        </p:txBody>
      </p:sp>
    </p:spTree>
    <p:extLst>
      <p:ext uri="{BB962C8B-B14F-4D97-AF65-F5344CB8AC3E}">
        <p14:creationId xmlns:p14="http://schemas.microsoft.com/office/powerpoint/2010/main" val="938860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782" y="1510144"/>
            <a:ext cx="8293653" cy="4265059"/>
          </a:xfrm>
        </p:spPr>
        <p:txBody>
          <a:bodyPr/>
          <a:lstStyle/>
          <a:p>
            <a:r>
              <a:rPr lang="nl-BE" smtClean="0"/>
              <a:t>you are all individuals</a:t>
            </a:r>
            <a:endParaRPr lang="en-US"/>
          </a:p>
        </p:txBody>
      </p:sp>
      <p:sp>
        <p:nvSpPr>
          <p:cNvPr id="5" name="Text Placeholder 4"/>
          <p:cNvSpPr>
            <a:spLocks noGrp="1"/>
          </p:cNvSpPr>
          <p:nvPr>
            <p:ph type="body" sz="quarter" idx="10"/>
          </p:nvPr>
        </p:nvSpPr>
        <p:spPr>
          <a:xfrm>
            <a:off x="452782" y="3893127"/>
            <a:ext cx="8293653" cy="1772177"/>
          </a:xfrm>
        </p:spPr>
        <p:txBody>
          <a:bodyPr/>
          <a:lstStyle/>
          <a:p>
            <a:r>
              <a:rPr lang="nl-BE" smtClean="0"/>
              <a:t>just like everybody else</a:t>
            </a:r>
            <a:endParaRPr lang="en-US"/>
          </a:p>
        </p:txBody>
      </p:sp>
    </p:spTree>
    <p:extLst>
      <p:ext uri="{BB962C8B-B14F-4D97-AF65-F5344CB8AC3E}">
        <p14:creationId xmlns:p14="http://schemas.microsoft.com/office/powerpoint/2010/main" val="1885834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Order-of-magnitude difference between programmers</a:t>
            </a:r>
            <a:endParaRPr lang="en-US"/>
          </a:p>
        </p:txBody>
      </p:sp>
      <p:sp>
        <p:nvSpPr>
          <p:cNvPr id="3" name="Title 2"/>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560427251"/>
              </p:ext>
            </p:extLst>
          </p:nvPr>
        </p:nvGraphicFramePr>
        <p:xfrm>
          <a:off x="1011381" y="2154382"/>
          <a:ext cx="7495309" cy="272241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7418" y="5500255"/>
            <a:ext cx="7663624" cy="584775"/>
          </a:xfrm>
          <a:prstGeom prst="rect">
            <a:avLst/>
          </a:prstGeom>
          <a:noFill/>
        </p:spPr>
        <p:txBody>
          <a:bodyPr wrap="square" rtlCol="0">
            <a:spAutoFit/>
          </a:bodyPr>
          <a:lstStyle/>
          <a:p>
            <a:pPr algn="ctr"/>
            <a:r>
              <a:rPr lang="en-US" sz="1600" smtClean="0">
                <a:solidFill>
                  <a:schemeClr val="bg1">
                    <a:lumMod val="50000"/>
                  </a:schemeClr>
                </a:solidFill>
                <a:latin typeface="verdana"/>
              </a:rPr>
              <a:t>(Code Complete 2</a:t>
            </a:r>
            <a:r>
              <a:rPr lang="en-US" sz="1600" baseline="30000" smtClean="0">
                <a:solidFill>
                  <a:schemeClr val="bg1">
                    <a:lumMod val="50000"/>
                  </a:schemeClr>
                </a:solidFill>
                <a:latin typeface="verdana"/>
              </a:rPr>
              <a:t>nd</a:t>
            </a:r>
            <a:r>
              <a:rPr lang="en-US" sz="1600" smtClean="0">
                <a:solidFill>
                  <a:schemeClr val="bg1">
                    <a:lumMod val="50000"/>
                  </a:schemeClr>
                </a:solidFill>
                <a:latin typeface="verdana"/>
              </a:rPr>
              <a:t> ed – Steve McConnell)</a:t>
            </a:r>
            <a:endParaRPr lang="en-US" sz="1600">
              <a:solidFill>
                <a:schemeClr val="bg1">
                  <a:lumMod val="50000"/>
                </a:schemeClr>
              </a:solidFill>
              <a:latin typeface="verdana"/>
            </a:endParaRPr>
          </a:p>
          <a:p>
            <a:endParaRPr lang="en-US" sz="1600"/>
          </a:p>
        </p:txBody>
      </p:sp>
    </p:spTree>
    <p:extLst>
      <p:ext uri="{BB962C8B-B14F-4D97-AF65-F5344CB8AC3E}">
        <p14:creationId xmlns:p14="http://schemas.microsoft.com/office/powerpoint/2010/main" val="180050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WWJD?</a:t>
            </a:r>
            <a:endParaRPr lang="en-U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777" y="980583"/>
            <a:ext cx="4869408" cy="311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quality - carmack 1 - social interaction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22694" y="4440922"/>
            <a:ext cx="1547710" cy="1160783"/>
          </a:xfrm>
          <a:prstGeom prst="rect">
            <a:avLst/>
          </a:prstGeom>
        </p:spPr>
      </p:pic>
      <p:pic>
        <p:nvPicPr>
          <p:cNvPr id="7" name="quality - carmack 2 - mistakes.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178694" y="4440923"/>
            <a:ext cx="1547711" cy="1160783"/>
          </a:xfrm>
          <a:prstGeom prst="rect">
            <a:avLst/>
          </a:prstGeom>
        </p:spPr>
      </p:pic>
    </p:spTree>
    <p:extLst>
      <p:ext uri="{BB962C8B-B14F-4D97-AF65-F5344CB8AC3E}">
        <p14:creationId xmlns:p14="http://schemas.microsoft.com/office/powerpoint/2010/main" val="2474649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The rider </a:t>
            </a:r>
            <a:r>
              <a:rPr lang="nl-BE" i="1" smtClean="0"/>
              <a:t>confabulates</a:t>
            </a:r>
            <a:r>
              <a:rPr lang="nl-BE" smtClean="0"/>
              <a:t> what the elephant decides</a:t>
            </a:r>
          </a:p>
          <a:p>
            <a:endParaRPr lang="nl-BE"/>
          </a:p>
          <a:p>
            <a:r>
              <a:rPr lang="nl-BE" smtClean="0"/>
              <a:t>Wisdom = </a:t>
            </a:r>
            <a:r>
              <a:rPr lang="nl-BE" i="1" smtClean="0"/>
              <a:t>tacit</a:t>
            </a:r>
            <a:r>
              <a:rPr lang="nl-BE" smtClean="0"/>
              <a:t> knowledge</a:t>
            </a:r>
          </a:p>
          <a:p>
            <a:endParaRPr lang="nl-BE"/>
          </a:p>
          <a:p>
            <a:r>
              <a:rPr lang="nl-BE" smtClean="0"/>
              <a:t>Illusory superiority</a:t>
            </a:r>
          </a:p>
          <a:p>
            <a:endParaRPr lang="nl-BE"/>
          </a:p>
          <a:p>
            <a:r>
              <a:rPr lang="nl-BE" smtClean="0"/>
              <a:t>Bias blind spot</a:t>
            </a:r>
          </a:p>
          <a:p>
            <a:endParaRPr lang="en-US"/>
          </a:p>
        </p:txBody>
      </p:sp>
      <p:sp>
        <p:nvSpPr>
          <p:cNvPr id="3" name="Title 2"/>
          <p:cNvSpPr>
            <a:spLocks noGrp="1"/>
          </p:cNvSpPr>
          <p:nvPr>
            <p:ph type="title"/>
          </p:nvPr>
        </p:nvSpPr>
        <p:spPr/>
        <p:txBody>
          <a:bodyPr/>
          <a:lstStyle/>
          <a:p>
            <a:r>
              <a:rPr lang="nl-BE" smtClean="0"/>
              <a:t>Only human</a:t>
            </a:r>
            <a:endParaRPr lang="en-US"/>
          </a:p>
        </p:txBody>
      </p:sp>
      <p:pic>
        <p:nvPicPr>
          <p:cNvPr id="1026" name="Picture 2" descr="http://lfp-blog.com/wp-content/uploads/happinesshypothe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328" y="1854450"/>
            <a:ext cx="2496127" cy="374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00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We are dominated by subconscious decisions</a:t>
            </a:r>
          </a:p>
          <a:p>
            <a:endParaRPr lang="nl-BE" smtClean="0"/>
          </a:p>
          <a:p>
            <a:r>
              <a:rPr lang="nl-BE" smtClean="0"/>
              <a:t>We make mistakes all the time without realizing it</a:t>
            </a:r>
          </a:p>
          <a:p>
            <a:r>
              <a:rPr lang="nl-BE" smtClean="0"/>
              <a:t>We are in denial about those mistakes</a:t>
            </a:r>
          </a:p>
          <a:p>
            <a:r>
              <a:rPr lang="nl-BE" smtClean="0"/>
              <a:t>We invent excuses for those mistakes</a:t>
            </a:r>
          </a:p>
          <a:p>
            <a:r>
              <a:rPr lang="nl-BE" smtClean="0"/>
              <a:t>We mistakenly claim we don't make mistakes</a:t>
            </a:r>
          </a:p>
          <a:p>
            <a:endParaRPr lang="nl-BE" smtClean="0"/>
          </a:p>
          <a:p>
            <a:pPr marL="0" indent="0">
              <a:buNone/>
            </a:pPr>
            <a:r>
              <a:rPr lang="nl-BE" smtClean="0">
                <a:sym typeface="Wingdings" panose="05000000000000000000" pitchFamily="2" charset="2"/>
              </a:rPr>
              <a:t> Good habits are the key to fewer mistakes, better productivity</a:t>
            </a:r>
            <a:endParaRPr lang="nl-BE"/>
          </a:p>
        </p:txBody>
      </p:sp>
      <p:sp>
        <p:nvSpPr>
          <p:cNvPr id="3" name="Title 2"/>
          <p:cNvSpPr>
            <a:spLocks noGrp="1"/>
          </p:cNvSpPr>
          <p:nvPr>
            <p:ph type="title"/>
          </p:nvPr>
        </p:nvSpPr>
        <p:spPr/>
        <p:txBody>
          <a:bodyPr/>
          <a:lstStyle/>
          <a:p>
            <a:r>
              <a:rPr lang="nl-BE" smtClean="0"/>
              <a:t>Train your elephant</a:t>
            </a:r>
            <a:endParaRPr lang="en-US"/>
          </a:p>
        </p:txBody>
      </p:sp>
    </p:spTree>
    <p:extLst>
      <p:ext uri="{BB962C8B-B14F-4D97-AF65-F5344CB8AC3E}">
        <p14:creationId xmlns:p14="http://schemas.microsoft.com/office/powerpoint/2010/main" val="149350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Never stop learning / thinking / reflecting</a:t>
            </a:r>
          </a:p>
          <a:p>
            <a:endParaRPr lang="nl-BE" smtClean="0"/>
          </a:p>
          <a:p>
            <a:r>
              <a:rPr lang="nl-BE" smtClean="0"/>
              <a:t>Plan the dive, dive the plan</a:t>
            </a:r>
          </a:p>
          <a:p>
            <a:pPr lvl="1"/>
            <a:r>
              <a:rPr lang="nl-BE" smtClean="0"/>
              <a:t>Single todo list with priorities</a:t>
            </a:r>
          </a:p>
          <a:p>
            <a:pPr lvl="2"/>
            <a:r>
              <a:rPr lang="nl-BE" smtClean="0"/>
              <a:t>Helps you focus on one thing, humans are bad at multi-tasking</a:t>
            </a:r>
          </a:p>
          <a:p>
            <a:pPr lvl="1"/>
            <a:r>
              <a:rPr lang="nl-BE" smtClean="0"/>
              <a:t>Code plan / unit test before coding, test plan before testing</a:t>
            </a:r>
          </a:p>
          <a:p>
            <a:pPr lvl="2"/>
            <a:r>
              <a:rPr lang="nl-BE" smtClean="0"/>
              <a:t>Helps you to check your assumptions, verify subconscious decisions</a:t>
            </a:r>
          </a:p>
          <a:p>
            <a:pPr lvl="2"/>
            <a:r>
              <a:rPr lang="nl-BE" smtClean="0"/>
              <a:t>Assume code has to live a decade</a:t>
            </a:r>
          </a:p>
          <a:p>
            <a:pPr lvl="2"/>
            <a:r>
              <a:rPr lang="nl-BE" smtClean="0"/>
              <a:t>Try to find flaws, assume the worst</a:t>
            </a:r>
          </a:p>
          <a:p>
            <a:pPr marL="0" indent="0">
              <a:buNone/>
            </a:pPr>
            <a:endParaRPr lang="nl-BE" smtClean="0"/>
          </a:p>
          <a:p>
            <a:pPr lvl="2"/>
            <a:endParaRPr lang="en-US"/>
          </a:p>
        </p:txBody>
      </p:sp>
      <p:sp>
        <p:nvSpPr>
          <p:cNvPr id="3" name="Title 2"/>
          <p:cNvSpPr>
            <a:spLocks noGrp="1"/>
          </p:cNvSpPr>
          <p:nvPr>
            <p:ph type="title"/>
          </p:nvPr>
        </p:nvSpPr>
        <p:spPr/>
        <p:txBody>
          <a:bodyPr/>
          <a:lstStyle/>
          <a:p>
            <a:r>
              <a:rPr lang="nl-BE" smtClean="0"/>
              <a:t>Good habits</a:t>
            </a:r>
            <a:endParaRPr lang="en-US"/>
          </a:p>
        </p:txBody>
      </p:sp>
    </p:spTree>
    <p:extLst>
      <p:ext uri="{BB962C8B-B14F-4D97-AF65-F5344CB8AC3E}">
        <p14:creationId xmlns:p14="http://schemas.microsoft.com/office/powerpoint/2010/main" val="350414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a:t>Assume you've just written a bug</a:t>
            </a:r>
          </a:p>
          <a:p>
            <a:pPr lvl="1"/>
            <a:r>
              <a:rPr lang="nl-BE"/>
              <a:t>Static code validation (jshint, phpstorm </a:t>
            </a:r>
            <a:r>
              <a:rPr lang="nl-BE" smtClean="0"/>
              <a:t>inspections, php –l)</a:t>
            </a:r>
          </a:p>
          <a:p>
            <a:pPr lvl="2"/>
            <a:r>
              <a:rPr lang="nl-BE" smtClean="0"/>
              <a:t>Pre-commit hooks</a:t>
            </a:r>
            <a:endParaRPr lang="nl-BE"/>
          </a:p>
          <a:p>
            <a:pPr lvl="1"/>
            <a:r>
              <a:rPr lang="nl-BE"/>
              <a:t>Unit testing, TDD, code coverage</a:t>
            </a:r>
          </a:p>
          <a:p>
            <a:pPr lvl="1"/>
            <a:r>
              <a:rPr lang="nl-BE"/>
              <a:t>Ask for opinions or peer review if uncertain</a:t>
            </a:r>
          </a:p>
          <a:p>
            <a:pPr lvl="1"/>
            <a:r>
              <a:rPr lang="nl-BE"/>
              <a:t>Always test before you </a:t>
            </a:r>
            <a:r>
              <a:rPr lang="nl-BE" smtClean="0"/>
              <a:t>commit</a:t>
            </a:r>
          </a:p>
          <a:p>
            <a:pPr lvl="1"/>
            <a:r>
              <a:rPr lang="nl-BE" smtClean="0"/>
              <a:t>Work in small increments</a:t>
            </a:r>
            <a:endParaRPr lang="nl-BE"/>
          </a:p>
          <a:p>
            <a:endParaRPr lang="en-US"/>
          </a:p>
        </p:txBody>
      </p:sp>
      <p:sp>
        <p:nvSpPr>
          <p:cNvPr id="3" name="Title 2"/>
          <p:cNvSpPr>
            <a:spLocks noGrp="1"/>
          </p:cNvSpPr>
          <p:nvPr>
            <p:ph type="title"/>
          </p:nvPr>
        </p:nvSpPr>
        <p:spPr/>
        <p:txBody>
          <a:bodyPr/>
          <a:lstStyle/>
          <a:p>
            <a:r>
              <a:rPr lang="nl-BE" smtClean="0"/>
              <a:t>Good habits (2)</a:t>
            </a:r>
            <a:endParaRPr lang="en-US"/>
          </a:p>
        </p:txBody>
      </p:sp>
    </p:spTree>
    <p:extLst>
      <p:ext uri="{BB962C8B-B14F-4D97-AF65-F5344CB8AC3E}">
        <p14:creationId xmlns:p14="http://schemas.microsoft.com/office/powerpoint/2010/main" val="3565662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Treat programming as a social science</a:t>
            </a:r>
          </a:p>
          <a:p>
            <a:pPr lvl="1"/>
            <a:r>
              <a:rPr lang="nl-BE" smtClean="0"/>
              <a:t>Respect the work of others</a:t>
            </a:r>
          </a:p>
          <a:p>
            <a:pPr lvl="2"/>
            <a:r>
              <a:rPr lang="nl-BE" smtClean="0"/>
              <a:t>Keep people informed about changes to their code (before, during and after)</a:t>
            </a:r>
          </a:p>
          <a:p>
            <a:pPr lvl="1"/>
            <a:r>
              <a:rPr lang="nl-BE" smtClean="0"/>
              <a:t>Inform the stakeholder / customer</a:t>
            </a:r>
          </a:p>
          <a:p>
            <a:pPr lvl="2"/>
            <a:r>
              <a:rPr lang="nl-BE" smtClean="0"/>
              <a:t>Signal the status, good or bad.</a:t>
            </a:r>
          </a:p>
          <a:p>
            <a:pPr lvl="1"/>
            <a:r>
              <a:rPr lang="nl-BE" smtClean="0"/>
              <a:t>Discern objective from subjective decisions</a:t>
            </a:r>
          </a:p>
          <a:p>
            <a:pPr lvl="2"/>
            <a:r>
              <a:rPr lang="nl-BE" smtClean="0"/>
              <a:t>Learn to recognize when you're bikeshedding</a:t>
            </a:r>
          </a:p>
          <a:p>
            <a:pPr lvl="1"/>
            <a:endParaRPr lang="en-US"/>
          </a:p>
        </p:txBody>
      </p:sp>
      <p:sp>
        <p:nvSpPr>
          <p:cNvPr id="3" name="Title 2"/>
          <p:cNvSpPr>
            <a:spLocks noGrp="1"/>
          </p:cNvSpPr>
          <p:nvPr>
            <p:ph type="title"/>
          </p:nvPr>
        </p:nvSpPr>
        <p:spPr/>
        <p:txBody>
          <a:bodyPr/>
          <a:lstStyle/>
          <a:p>
            <a:r>
              <a:rPr lang="nl-BE" smtClean="0"/>
              <a:t>Good habits (3)</a:t>
            </a:r>
            <a:endParaRPr lang="en-US"/>
          </a:p>
        </p:txBody>
      </p:sp>
    </p:spTree>
    <p:extLst>
      <p:ext uri="{BB962C8B-B14F-4D97-AF65-F5344CB8AC3E}">
        <p14:creationId xmlns:p14="http://schemas.microsoft.com/office/powerpoint/2010/main" val="746943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4110" y="1787235"/>
            <a:ext cx="5777345" cy="2954655"/>
          </a:xfrm>
          <a:prstGeom prst="rect">
            <a:avLst/>
          </a:prstGeom>
          <a:noFill/>
        </p:spPr>
        <p:txBody>
          <a:bodyPr wrap="square" rtlCol="0">
            <a:spAutoFit/>
          </a:bodyPr>
          <a:lstStyle/>
          <a:p>
            <a:pPr algn="ctr"/>
            <a:r>
              <a:rPr lang="nl-BE" sz="3600" smtClean="0"/>
              <a:t>quality</a:t>
            </a:r>
            <a:endParaRPr lang="nl-BE" sz="2800" smtClean="0"/>
          </a:p>
          <a:p>
            <a:pPr algn="ctr"/>
            <a:endParaRPr lang="nl-BE" sz="2000" smtClean="0"/>
          </a:p>
          <a:p>
            <a:pPr algn="ctr"/>
            <a:r>
              <a:rPr lang="nl-BE" sz="2000" smtClean="0"/>
              <a:t>/</a:t>
            </a:r>
            <a:r>
              <a:rPr lang="nl-BE" sz="2000"/>
              <a:t>ˈkwɒlɪti/</a:t>
            </a:r>
          </a:p>
          <a:p>
            <a:pPr algn="ctr"/>
            <a:r>
              <a:rPr lang="en-US" sz="2000" i="1"/>
              <a:t>noun</a:t>
            </a:r>
          </a:p>
          <a:p>
            <a:pPr algn="ctr"/>
            <a:endParaRPr lang="nl-BE" sz="2400" smtClean="0"/>
          </a:p>
          <a:p>
            <a:pPr algn="ctr"/>
            <a:r>
              <a:rPr lang="en-US" sz="2400"/>
              <a:t>the standard of something as measured against other things of a similar kind</a:t>
            </a:r>
          </a:p>
          <a:p>
            <a:pPr algn="ctr"/>
            <a:endParaRPr lang="en-US"/>
          </a:p>
        </p:txBody>
      </p:sp>
    </p:spTree>
    <p:extLst>
      <p:ext uri="{BB962C8B-B14F-4D97-AF65-F5344CB8AC3E}">
        <p14:creationId xmlns:p14="http://schemas.microsoft.com/office/powerpoint/2010/main" val="2929039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Ask actual questions</a:t>
            </a:r>
          </a:p>
          <a:p>
            <a:pPr lvl="1"/>
            <a:r>
              <a:rPr lang="nl-BE" smtClean="0"/>
              <a:t>Don't just describe problems in a long wall of text</a:t>
            </a:r>
          </a:p>
          <a:p>
            <a:r>
              <a:rPr lang="nl-BE" smtClean="0"/>
              <a:t>What have you tried already?</a:t>
            </a:r>
          </a:p>
          <a:p>
            <a:pPr lvl="1"/>
            <a:r>
              <a:rPr lang="nl-BE" smtClean="0"/>
              <a:t>Where have you looked already? (Confluence, Google, ...)</a:t>
            </a:r>
          </a:p>
          <a:p>
            <a:r>
              <a:rPr lang="nl-BE" smtClean="0"/>
              <a:t>Plan ahead</a:t>
            </a:r>
          </a:p>
          <a:p>
            <a:pPr lvl="1"/>
            <a:r>
              <a:rPr lang="nl-BE" smtClean="0"/>
              <a:t>Detect missing info ahead of time, ask for it before you need it</a:t>
            </a:r>
          </a:p>
          <a:p>
            <a:r>
              <a:rPr lang="nl-BE" smtClean="0"/>
              <a:t>Avoid interrupting</a:t>
            </a:r>
          </a:p>
          <a:p>
            <a:pPr lvl="1"/>
            <a:r>
              <a:rPr lang="nl-BE" smtClean="0"/>
              <a:t>Maximally use asynchronous channels (email, skype)</a:t>
            </a:r>
          </a:p>
          <a:p>
            <a:pPr lvl="1"/>
            <a:r>
              <a:rPr lang="nl-BE" smtClean="0"/>
              <a:t>Maximally use existing meetings (stand-ups)</a:t>
            </a:r>
          </a:p>
          <a:p>
            <a:pPr lvl="1"/>
            <a:r>
              <a:rPr lang="nl-BE" smtClean="0"/>
              <a:t>But interrupt if you're stuck (don't wait)</a:t>
            </a:r>
          </a:p>
          <a:p>
            <a:endParaRPr lang="nl-BE" smtClean="0"/>
          </a:p>
          <a:p>
            <a:pPr lvl="2"/>
            <a:endParaRPr lang="en-US"/>
          </a:p>
        </p:txBody>
      </p:sp>
      <p:sp>
        <p:nvSpPr>
          <p:cNvPr id="3" name="Title 2"/>
          <p:cNvSpPr>
            <a:spLocks noGrp="1"/>
          </p:cNvSpPr>
          <p:nvPr>
            <p:ph type="title"/>
          </p:nvPr>
        </p:nvSpPr>
        <p:spPr/>
        <p:txBody>
          <a:bodyPr/>
          <a:lstStyle/>
          <a:p>
            <a:r>
              <a:rPr lang="nl-BE" smtClean="0"/>
              <a:t>Ask questions effectively</a:t>
            </a:r>
            <a:endParaRPr lang="en-US"/>
          </a:p>
        </p:txBody>
      </p:sp>
    </p:spTree>
    <p:extLst>
      <p:ext uri="{BB962C8B-B14F-4D97-AF65-F5344CB8AC3E}">
        <p14:creationId xmlns:p14="http://schemas.microsoft.com/office/powerpoint/2010/main" val="41157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p:txBody>
          <a:bodyPr/>
          <a:lstStyle/>
          <a:p>
            <a:r>
              <a:rPr lang="nl-BE" smtClean="0"/>
              <a:t>Avoid downtime</a:t>
            </a:r>
          </a:p>
          <a:p>
            <a:pPr lvl="1"/>
            <a:r>
              <a:rPr lang="nl-BE" smtClean="0"/>
              <a:t>Make sure people aren't blocked</a:t>
            </a:r>
            <a:endParaRPr lang="nl-BE"/>
          </a:p>
          <a:p>
            <a:r>
              <a:rPr lang="nl-BE" smtClean="0"/>
              <a:t>Always provide </a:t>
            </a:r>
            <a:r>
              <a:rPr lang="nl-BE" i="1" smtClean="0"/>
              <a:t>some</a:t>
            </a:r>
            <a:r>
              <a:rPr lang="nl-BE" smtClean="0"/>
              <a:t> answer, if not </a:t>
            </a:r>
            <a:r>
              <a:rPr lang="nl-BE" i="1" smtClean="0"/>
              <a:t>the</a:t>
            </a:r>
            <a:r>
              <a:rPr lang="nl-BE" smtClean="0"/>
              <a:t> answer</a:t>
            </a:r>
          </a:p>
          <a:p>
            <a:pPr lvl="1"/>
            <a:r>
              <a:rPr lang="nl-BE" smtClean="0">
                <a:sym typeface="Wingdings" panose="05000000000000000000" pitchFamily="2" charset="2"/>
              </a:rPr>
              <a:t>Forward  tell askers the right person to answer their question</a:t>
            </a:r>
          </a:p>
          <a:p>
            <a:pPr lvl="1"/>
            <a:r>
              <a:rPr lang="nl-BE" smtClean="0">
                <a:sym typeface="Wingdings" panose="05000000000000000000" pitchFamily="2" charset="2"/>
              </a:rPr>
              <a:t>Plan  tell askers when you'll have time to answer</a:t>
            </a:r>
          </a:p>
          <a:p>
            <a:pPr lvl="1"/>
            <a:r>
              <a:rPr lang="nl-BE" smtClean="0">
                <a:sym typeface="Wingdings" panose="05000000000000000000" pitchFamily="2" charset="2"/>
              </a:rPr>
              <a:t>Educate  tell askers where to find answers themselves</a:t>
            </a:r>
          </a:p>
          <a:p>
            <a:r>
              <a:rPr lang="nl-BE" smtClean="0">
                <a:sym typeface="Wingdings" panose="05000000000000000000" pitchFamily="2" charset="2"/>
              </a:rPr>
              <a:t>Don't repeat yourself</a:t>
            </a:r>
          </a:p>
          <a:p>
            <a:pPr lvl="1"/>
            <a:r>
              <a:rPr lang="nl-BE" smtClean="0">
                <a:sym typeface="Wingdings" panose="05000000000000000000" pitchFamily="2" charset="2"/>
              </a:rPr>
              <a:t>Create documentation, organize knowledge sharings</a:t>
            </a:r>
          </a:p>
          <a:p>
            <a:r>
              <a:rPr lang="nl-BE" smtClean="0">
                <a:sym typeface="Wingdings" panose="05000000000000000000" pitchFamily="2" charset="2"/>
              </a:rPr>
              <a:t>Manage your time</a:t>
            </a:r>
          </a:p>
          <a:p>
            <a:pPr lvl="1"/>
            <a:r>
              <a:rPr lang="nl-BE" smtClean="0">
                <a:sym typeface="Wingdings" panose="05000000000000000000" pitchFamily="2" charset="2"/>
              </a:rPr>
              <a:t>Teach askers to ask questions effectively</a:t>
            </a:r>
          </a:p>
          <a:p>
            <a:pPr lvl="1"/>
            <a:r>
              <a:rPr lang="nl-BE" smtClean="0">
                <a:sym typeface="Wingdings" panose="05000000000000000000" pitchFamily="2" charset="2"/>
              </a:rPr>
              <a:t>Convert questions into todo list items</a:t>
            </a:r>
          </a:p>
          <a:p>
            <a:endParaRPr lang="en-US"/>
          </a:p>
        </p:txBody>
      </p:sp>
      <p:sp>
        <p:nvSpPr>
          <p:cNvPr id="3" name="Title 2"/>
          <p:cNvSpPr>
            <a:spLocks noGrp="1"/>
          </p:cNvSpPr>
          <p:nvPr>
            <p:ph type="title"/>
          </p:nvPr>
        </p:nvSpPr>
        <p:spPr/>
        <p:txBody>
          <a:bodyPr/>
          <a:lstStyle/>
          <a:p>
            <a:r>
              <a:rPr lang="nl-BE" smtClean="0"/>
              <a:t>Answer questions effectively</a:t>
            </a:r>
            <a:endParaRPr lang="en-US"/>
          </a:p>
        </p:txBody>
      </p:sp>
    </p:spTree>
    <p:extLst>
      <p:ext uri="{BB962C8B-B14F-4D97-AF65-F5344CB8AC3E}">
        <p14:creationId xmlns:p14="http://schemas.microsoft.com/office/powerpoint/2010/main" val="12354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9309" y="1886681"/>
            <a:ext cx="6497782" cy="2369880"/>
          </a:xfrm>
          <a:prstGeom prst="rect">
            <a:avLst/>
          </a:prstGeom>
        </p:spPr>
        <p:txBody>
          <a:bodyPr wrap="square">
            <a:spAutoFit/>
          </a:bodyPr>
          <a:lstStyle/>
          <a:p>
            <a:pPr algn="ctr"/>
            <a:r>
              <a:rPr lang="en-US" sz="2800">
                <a:solidFill>
                  <a:schemeClr val="bg1"/>
                </a:solidFill>
              </a:rPr>
              <a:t>Quality is never an accident. </a:t>
            </a:r>
            <a:endParaRPr lang="en-US" sz="2800" smtClean="0">
              <a:solidFill>
                <a:schemeClr val="bg1"/>
              </a:solidFill>
            </a:endParaRPr>
          </a:p>
          <a:p>
            <a:pPr algn="ctr"/>
            <a:r>
              <a:rPr lang="en-US" sz="2800" smtClean="0">
                <a:solidFill>
                  <a:schemeClr val="bg1"/>
                </a:solidFill>
              </a:rPr>
              <a:t>It </a:t>
            </a:r>
            <a:r>
              <a:rPr lang="en-US" sz="2800">
                <a:solidFill>
                  <a:schemeClr val="bg1"/>
                </a:solidFill>
              </a:rPr>
              <a:t>is always the result of intelligent effort</a:t>
            </a:r>
            <a:r>
              <a:rPr lang="en-US" sz="2800" smtClean="0">
                <a:solidFill>
                  <a:schemeClr val="bg1"/>
                </a:solidFill>
              </a:rPr>
              <a:t>.</a:t>
            </a:r>
          </a:p>
          <a:p>
            <a:pPr algn="ctr"/>
            <a:r>
              <a:rPr lang="en-US" sz="2800" smtClean="0">
                <a:solidFill>
                  <a:schemeClr val="bg1"/>
                </a:solidFill>
              </a:rPr>
              <a:t> </a:t>
            </a:r>
            <a:r>
              <a:rPr lang="en-US" sz="2800">
                <a:solidFill>
                  <a:schemeClr val="bg1"/>
                </a:solidFill>
              </a:rPr>
              <a:t>There must be the will </a:t>
            </a:r>
            <a:endParaRPr lang="en-US" sz="2800" smtClean="0">
              <a:solidFill>
                <a:schemeClr val="bg1"/>
              </a:solidFill>
            </a:endParaRPr>
          </a:p>
          <a:p>
            <a:pPr algn="ctr"/>
            <a:r>
              <a:rPr lang="en-US" sz="2800" smtClean="0">
                <a:solidFill>
                  <a:schemeClr val="bg1"/>
                </a:solidFill>
              </a:rPr>
              <a:t>to </a:t>
            </a:r>
            <a:r>
              <a:rPr lang="en-US" sz="2800">
                <a:solidFill>
                  <a:schemeClr val="bg1"/>
                </a:solidFill>
              </a:rPr>
              <a:t>produce a superior thing</a:t>
            </a:r>
            <a:r>
              <a:rPr lang="en-US" sz="2800" smtClean="0">
                <a:solidFill>
                  <a:schemeClr val="bg1"/>
                </a:solidFill>
              </a:rPr>
              <a:t>.</a:t>
            </a:r>
          </a:p>
          <a:p>
            <a:pPr algn="ctr"/>
            <a:endParaRPr lang="nl-BE">
              <a:solidFill>
                <a:schemeClr val="bg1"/>
              </a:solidFill>
            </a:endParaRPr>
          </a:p>
          <a:p>
            <a:pPr algn="ctr"/>
            <a:r>
              <a:rPr lang="nl-BE" smtClean="0">
                <a:solidFill>
                  <a:schemeClr val="bg1"/>
                </a:solidFill>
              </a:rPr>
              <a:t>John Ruskin (</a:t>
            </a:r>
            <a:r>
              <a:rPr lang="en-US">
                <a:solidFill>
                  <a:schemeClr val="bg1"/>
                </a:solidFill>
              </a:rPr>
              <a:t>1819 </a:t>
            </a:r>
            <a:r>
              <a:rPr lang="en-US" smtClean="0">
                <a:solidFill>
                  <a:schemeClr val="bg1"/>
                </a:solidFill>
              </a:rPr>
              <a:t>– 1900)</a:t>
            </a:r>
            <a:endParaRPr lang="en-US">
              <a:solidFill>
                <a:schemeClr val="bg1"/>
              </a:solidFill>
            </a:endParaRPr>
          </a:p>
        </p:txBody>
      </p:sp>
    </p:spTree>
    <p:extLst>
      <p:ext uri="{BB962C8B-B14F-4D97-AF65-F5344CB8AC3E}">
        <p14:creationId xmlns:p14="http://schemas.microsoft.com/office/powerpoint/2010/main" val="4207584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782" y="1844566"/>
            <a:ext cx="8293653" cy="3930638"/>
          </a:xfrm>
        </p:spPr>
        <p:txBody>
          <a:bodyPr/>
          <a:lstStyle/>
          <a:p>
            <a:r>
              <a:rPr lang="en-US" smtClean="0"/>
              <a:t>Thank you!</a:t>
            </a:r>
            <a:endParaRPr lang="en-US"/>
          </a:p>
        </p:txBody>
      </p:sp>
      <p:sp>
        <p:nvSpPr>
          <p:cNvPr id="5" name="Text Placeholder 4"/>
          <p:cNvSpPr>
            <a:spLocks noGrp="1"/>
          </p:cNvSpPr>
          <p:nvPr>
            <p:ph type="body" sz="quarter" idx="10"/>
          </p:nvPr>
        </p:nvSpPr>
        <p:spPr/>
        <p:txBody>
          <a:bodyPr/>
          <a:lstStyle/>
          <a:p>
            <a:r>
              <a:rPr lang="en-US" sz="2800" smtClean="0"/>
              <a:t>js@mcs.fm</a:t>
            </a:r>
          </a:p>
          <a:p>
            <a:r>
              <a:rPr lang="en-US" sz="2800" smtClean="0"/>
              <a:t>joind.in/10475</a:t>
            </a:r>
          </a:p>
          <a:p>
            <a:r>
              <a:rPr lang="en-US" sz="2800" smtClean="0"/>
              <a:t>github.com/jsebrech</a:t>
            </a:r>
            <a:endParaRPr lang="en-US" sz="2800"/>
          </a:p>
        </p:txBody>
      </p:sp>
    </p:spTree>
    <p:extLst>
      <p:ext uri="{BB962C8B-B14F-4D97-AF65-F5344CB8AC3E}">
        <p14:creationId xmlns:p14="http://schemas.microsoft.com/office/powerpoint/2010/main" val="365910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89753705"/>
              </p:ext>
            </p:extLst>
          </p:nvPr>
        </p:nvGraphicFramePr>
        <p:xfrm>
          <a:off x="1214033" y="1213945"/>
          <a:ext cx="7084840" cy="394137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nl-BE" smtClean="0"/>
              <a:t>It's always a bad time to scale</a:t>
            </a:r>
            <a:endParaRPr lang="en-US"/>
          </a:p>
        </p:txBody>
      </p:sp>
    </p:spTree>
    <p:extLst>
      <p:ext uri="{BB962C8B-B14F-4D97-AF65-F5344CB8AC3E}">
        <p14:creationId xmlns:p14="http://schemas.microsoft.com/office/powerpoint/2010/main" val="3154586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Scaling increases communication</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744" y="1025236"/>
            <a:ext cx="6860954" cy="4481752"/>
          </a:xfrm>
          <a:prstGeom prst="rect">
            <a:avLst/>
          </a:prstGeom>
        </p:spPr>
      </p:pic>
    </p:spTree>
    <p:extLst>
      <p:ext uri="{BB962C8B-B14F-4D97-AF65-F5344CB8AC3E}">
        <p14:creationId xmlns:p14="http://schemas.microsoft.com/office/powerpoint/2010/main" val="379155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Scaling decreases productivity</a:t>
            </a:r>
            <a:endParaRPr lang="en-US"/>
          </a:p>
        </p:txBody>
      </p:sp>
      <p:sp>
        <p:nvSpPr>
          <p:cNvPr id="5" name="TextBox 4"/>
          <p:cNvSpPr txBox="1"/>
          <p:nvPr/>
        </p:nvSpPr>
        <p:spPr>
          <a:xfrm>
            <a:off x="817418" y="5500255"/>
            <a:ext cx="7663624" cy="584775"/>
          </a:xfrm>
          <a:prstGeom prst="rect">
            <a:avLst/>
          </a:prstGeom>
          <a:noFill/>
        </p:spPr>
        <p:txBody>
          <a:bodyPr wrap="square" rtlCol="0">
            <a:spAutoFit/>
          </a:bodyPr>
          <a:lstStyle/>
          <a:p>
            <a:pPr algn="ctr"/>
            <a:r>
              <a:rPr lang="en-US" sz="1600" smtClean="0">
                <a:solidFill>
                  <a:schemeClr val="bg1">
                    <a:lumMod val="50000"/>
                  </a:schemeClr>
                </a:solidFill>
                <a:latin typeface="verdana"/>
              </a:rPr>
              <a:t>(Code Complete 2</a:t>
            </a:r>
            <a:r>
              <a:rPr lang="en-US" sz="1600" baseline="30000" smtClean="0">
                <a:solidFill>
                  <a:schemeClr val="bg1">
                    <a:lumMod val="50000"/>
                  </a:schemeClr>
                </a:solidFill>
                <a:latin typeface="verdana"/>
              </a:rPr>
              <a:t>nd</a:t>
            </a:r>
            <a:r>
              <a:rPr lang="en-US" sz="1600" smtClean="0">
                <a:solidFill>
                  <a:schemeClr val="bg1">
                    <a:lumMod val="50000"/>
                  </a:schemeClr>
                </a:solidFill>
                <a:latin typeface="verdana"/>
              </a:rPr>
              <a:t> ed – Steve McConnell)</a:t>
            </a:r>
            <a:endParaRPr lang="en-US" sz="1600">
              <a:solidFill>
                <a:schemeClr val="bg1">
                  <a:lumMod val="50000"/>
                </a:schemeClr>
              </a:solidFill>
              <a:latin typeface="verdana"/>
            </a:endParaRPr>
          </a:p>
          <a:p>
            <a:endParaRPr lang="en-US" sz="16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50" y="1366836"/>
            <a:ext cx="606742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058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Scaling decreases quality</a:t>
            </a:r>
            <a:endParaRPr lang="en-US"/>
          </a:p>
        </p:txBody>
      </p:sp>
      <p:graphicFrame>
        <p:nvGraphicFramePr>
          <p:cNvPr id="5" name="Chart 4"/>
          <p:cNvGraphicFramePr>
            <a:graphicFrameLocks/>
          </p:cNvGraphicFramePr>
          <p:nvPr>
            <p:extLst>
              <p:ext uri="{D42A27DB-BD31-4B8C-83A1-F6EECF244321}">
                <p14:modId xmlns:p14="http://schemas.microsoft.com/office/powerpoint/2010/main" val="4208221114"/>
              </p:ext>
            </p:extLst>
          </p:nvPr>
        </p:nvGraphicFramePr>
        <p:xfrm>
          <a:off x="817418" y="1306885"/>
          <a:ext cx="7647709" cy="3816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186545" y="845220"/>
            <a:ext cx="2682145" cy="461665"/>
          </a:xfrm>
          <a:prstGeom prst="rect">
            <a:avLst/>
          </a:prstGeom>
          <a:noFill/>
        </p:spPr>
        <p:txBody>
          <a:bodyPr wrap="none" rtlCol="0">
            <a:spAutoFit/>
          </a:bodyPr>
          <a:lstStyle/>
          <a:p>
            <a:r>
              <a:rPr lang="nl-BE" sz="2400" smtClean="0"/>
              <a:t>Defects per KLOC</a:t>
            </a:r>
            <a:endParaRPr lang="en-US" sz="2400"/>
          </a:p>
        </p:txBody>
      </p:sp>
      <p:sp>
        <p:nvSpPr>
          <p:cNvPr id="7" name="TextBox 6"/>
          <p:cNvSpPr txBox="1"/>
          <p:nvPr/>
        </p:nvSpPr>
        <p:spPr>
          <a:xfrm>
            <a:off x="817418" y="5320146"/>
            <a:ext cx="7663624" cy="861774"/>
          </a:xfrm>
          <a:prstGeom prst="rect">
            <a:avLst/>
          </a:prstGeom>
          <a:noFill/>
        </p:spPr>
        <p:txBody>
          <a:bodyPr wrap="square" rtlCol="0">
            <a:spAutoFit/>
          </a:bodyPr>
          <a:lstStyle/>
          <a:p>
            <a:pPr algn="ctr"/>
            <a:r>
              <a:rPr lang="en-US" sz="1600" smtClean="0">
                <a:solidFill>
                  <a:schemeClr val="bg1">
                    <a:lumMod val="50000"/>
                  </a:schemeClr>
                </a:solidFill>
                <a:latin typeface="verdana"/>
              </a:rPr>
              <a:t>Program </a:t>
            </a:r>
            <a:r>
              <a:rPr lang="en-US" sz="1600">
                <a:solidFill>
                  <a:schemeClr val="bg1">
                    <a:lumMod val="50000"/>
                  </a:schemeClr>
                </a:solidFill>
                <a:latin typeface="verdana"/>
              </a:rPr>
              <a:t>Quality and Programmer Productivity (Jones 1977), </a:t>
            </a:r>
            <a:endParaRPr lang="en-US" sz="1600" smtClean="0">
              <a:solidFill>
                <a:schemeClr val="bg1">
                  <a:lumMod val="50000"/>
                </a:schemeClr>
              </a:solidFill>
              <a:latin typeface="verdana"/>
            </a:endParaRPr>
          </a:p>
          <a:p>
            <a:pPr algn="ctr"/>
            <a:r>
              <a:rPr lang="en-US" sz="1600" smtClean="0">
                <a:solidFill>
                  <a:schemeClr val="bg1">
                    <a:lumMod val="50000"/>
                  </a:schemeClr>
                </a:solidFill>
                <a:latin typeface="verdana"/>
              </a:rPr>
              <a:t>Estimating </a:t>
            </a:r>
            <a:r>
              <a:rPr lang="en-US" sz="1600">
                <a:solidFill>
                  <a:schemeClr val="bg1">
                    <a:lumMod val="50000"/>
                  </a:schemeClr>
                </a:solidFill>
                <a:latin typeface="verdana"/>
              </a:rPr>
              <a:t>Software Costs (Jones 1998)</a:t>
            </a:r>
          </a:p>
          <a:p>
            <a:endParaRPr lang="en-US" sz="1600"/>
          </a:p>
        </p:txBody>
      </p:sp>
    </p:spTree>
    <p:extLst>
      <p:ext uri="{BB962C8B-B14F-4D97-AF65-F5344CB8AC3E}">
        <p14:creationId xmlns:p14="http://schemas.microsoft.com/office/powerpoint/2010/main" val="1635235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Quality == Productivity</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56" y="914399"/>
            <a:ext cx="6779026" cy="4520245"/>
          </a:xfrm>
          <a:prstGeom prst="rect">
            <a:avLst/>
          </a:prstGeom>
        </p:spPr>
      </p:pic>
      <p:sp>
        <p:nvSpPr>
          <p:cNvPr id="5" name="TextBox 4"/>
          <p:cNvSpPr txBox="1"/>
          <p:nvPr/>
        </p:nvSpPr>
        <p:spPr>
          <a:xfrm>
            <a:off x="1399309" y="5527964"/>
            <a:ext cx="6519734" cy="369332"/>
          </a:xfrm>
          <a:prstGeom prst="rect">
            <a:avLst/>
          </a:prstGeom>
          <a:noFill/>
        </p:spPr>
        <p:txBody>
          <a:bodyPr wrap="none" rtlCol="0">
            <a:spAutoFit/>
          </a:bodyPr>
          <a:lstStyle/>
          <a:p>
            <a:r>
              <a:rPr lang="nl-BE">
                <a:solidFill>
                  <a:schemeClr val="bg1">
                    <a:lumMod val="50000"/>
                  </a:schemeClr>
                </a:solidFill>
              </a:rPr>
              <a:t>(Applied Software Measurement, 2nd ed, Capers Jones 1997)</a:t>
            </a:r>
            <a:endParaRPr lang="en-US"/>
          </a:p>
        </p:txBody>
      </p:sp>
    </p:spTree>
    <p:extLst>
      <p:ext uri="{BB962C8B-B14F-4D97-AF65-F5344CB8AC3E}">
        <p14:creationId xmlns:p14="http://schemas.microsoft.com/office/powerpoint/2010/main" val="1984646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Bugs cost more when they live longer</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1134788"/>
            <a:ext cx="751522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2467275"/>
            <a:ext cx="2185214" cy="646331"/>
          </a:xfrm>
          <a:prstGeom prst="rect">
            <a:avLst/>
          </a:prstGeom>
          <a:noFill/>
        </p:spPr>
        <p:txBody>
          <a:bodyPr wrap="none" rtlCol="0">
            <a:spAutoFit/>
          </a:bodyPr>
          <a:lstStyle/>
          <a:p>
            <a:r>
              <a:rPr lang="nl-BE" smtClean="0"/>
              <a:t>Phase in which </a:t>
            </a:r>
          </a:p>
          <a:p>
            <a:r>
              <a:rPr lang="nl-BE" smtClean="0"/>
              <a:t>defect is introduced</a:t>
            </a:r>
            <a:endParaRPr lang="en-US"/>
          </a:p>
        </p:txBody>
      </p:sp>
      <p:sp>
        <p:nvSpPr>
          <p:cNvPr id="6" name="TextBox 5"/>
          <p:cNvSpPr txBox="1"/>
          <p:nvPr/>
        </p:nvSpPr>
        <p:spPr>
          <a:xfrm>
            <a:off x="4193793" y="5344838"/>
            <a:ext cx="3562842" cy="369332"/>
          </a:xfrm>
          <a:prstGeom prst="rect">
            <a:avLst/>
          </a:prstGeom>
          <a:noFill/>
        </p:spPr>
        <p:txBody>
          <a:bodyPr wrap="square" rtlCol="0">
            <a:spAutoFit/>
          </a:bodyPr>
          <a:lstStyle/>
          <a:p>
            <a:r>
              <a:rPr lang="nl-BE" smtClean="0"/>
              <a:t>Phase in which defect is found</a:t>
            </a:r>
            <a:endParaRPr lang="en-US"/>
          </a:p>
        </p:txBody>
      </p:sp>
    </p:spTree>
    <p:extLst>
      <p:ext uri="{BB962C8B-B14F-4D97-AF65-F5344CB8AC3E}">
        <p14:creationId xmlns:p14="http://schemas.microsoft.com/office/powerpoint/2010/main" val="2940473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82" y="2216727"/>
            <a:ext cx="8293653" cy="3558476"/>
          </a:xfrm>
        </p:spPr>
        <p:txBody>
          <a:bodyPr/>
          <a:lstStyle/>
          <a:p>
            <a:r>
              <a:rPr lang="en-GB" smtClean="0"/>
              <a:t>Why Agile?</a:t>
            </a:r>
            <a:br>
              <a:rPr lang="en-GB" smtClean="0"/>
            </a:br>
            <a:r>
              <a:rPr lang="en-GB" sz="4000" smtClean="0"/>
              <a:t/>
            </a:r>
            <a:br>
              <a:rPr lang="en-GB" sz="4000" smtClean="0"/>
            </a:br>
            <a:r>
              <a:rPr lang="en-GB" sz="2800" smtClean="0"/>
              <a:t>First law of users</a:t>
            </a:r>
            <a:br>
              <a:rPr lang="en-GB" sz="2800" smtClean="0"/>
            </a:br>
            <a:r>
              <a:rPr lang="en-GB" sz="2800" smtClean="0"/>
              <a:t>Iterative delivery</a:t>
            </a:r>
            <a:endParaRPr lang="en-GB" sz="2800" dirty="0"/>
          </a:p>
        </p:txBody>
      </p:sp>
    </p:spTree>
    <p:extLst>
      <p:ext uri="{BB962C8B-B14F-4D97-AF65-F5344CB8AC3E}">
        <p14:creationId xmlns:p14="http://schemas.microsoft.com/office/powerpoint/2010/main" val="2025899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MCS_Powerpoint_Template_2013">
  <a:themeElements>
    <a:clrScheme name="Personnalisée 4">
      <a:dk1>
        <a:srgbClr val="28366E"/>
      </a:dk1>
      <a:lt1>
        <a:srgbClr val="FFFFFF"/>
      </a:lt1>
      <a:dk2>
        <a:srgbClr val="28366E"/>
      </a:dk2>
      <a:lt2>
        <a:srgbClr val="FEFEFE"/>
      </a:lt2>
      <a:accent1>
        <a:srgbClr val="F98929"/>
      </a:accent1>
      <a:accent2>
        <a:srgbClr val="28366E"/>
      </a:accent2>
      <a:accent3>
        <a:srgbClr val="1E1E1E"/>
      </a:accent3>
      <a:accent4>
        <a:srgbClr val="6B6A6A"/>
      </a:accent4>
      <a:accent5>
        <a:srgbClr val="5AAE32"/>
      </a:accent5>
      <a:accent6>
        <a:srgbClr val="F98929"/>
      </a:accent6>
      <a:hlink>
        <a:srgbClr val="28366E"/>
      </a:hlink>
      <a:folHlink>
        <a:srgbClr val="6B6A6A"/>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CS Theme 2013">
  <a:themeElements>
    <a:clrScheme name="Personnalisée 4">
      <a:dk1>
        <a:srgbClr val="28366E"/>
      </a:dk1>
      <a:lt1>
        <a:srgbClr val="FFFFFF"/>
      </a:lt1>
      <a:dk2>
        <a:srgbClr val="28366E"/>
      </a:dk2>
      <a:lt2>
        <a:srgbClr val="FEFEFE"/>
      </a:lt2>
      <a:accent1>
        <a:srgbClr val="F98929"/>
      </a:accent1>
      <a:accent2>
        <a:srgbClr val="28366E"/>
      </a:accent2>
      <a:accent3>
        <a:srgbClr val="1E1E1E"/>
      </a:accent3>
      <a:accent4>
        <a:srgbClr val="6B6A6A"/>
      </a:accent4>
      <a:accent5>
        <a:srgbClr val="5AAE32"/>
      </a:accent5>
      <a:accent6>
        <a:srgbClr val="F98929"/>
      </a:accent6>
      <a:hlink>
        <a:srgbClr val="28366E"/>
      </a:hlink>
      <a:folHlink>
        <a:srgbClr val="6B6A6A"/>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MCS_Powerpoint_Template_2013</Template>
  <TotalTime>720</TotalTime>
  <Words>2394</Words>
  <Application>Microsoft Office PowerPoint</Application>
  <PresentationFormat>On-screen Show (4:3)</PresentationFormat>
  <Paragraphs>269</Paragraphs>
  <Slides>23</Slides>
  <Notes>21</Notes>
  <HiddenSlides>0</HiddenSlides>
  <MMClips>2</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MCS_Powerpoint_Template_2013</vt:lpstr>
      <vt:lpstr>Custom Design</vt:lpstr>
      <vt:lpstr>MCS Theme 2013</vt:lpstr>
      <vt:lpstr>Quality and Productivity</vt:lpstr>
      <vt:lpstr>PowerPoint Presentation</vt:lpstr>
      <vt:lpstr>It's always a bad time to scale</vt:lpstr>
      <vt:lpstr>Scaling increases communication</vt:lpstr>
      <vt:lpstr>Scaling decreases productivity</vt:lpstr>
      <vt:lpstr>Scaling decreases quality</vt:lpstr>
      <vt:lpstr>Quality == Productivity</vt:lpstr>
      <vt:lpstr>Bugs cost more when they live longer</vt:lpstr>
      <vt:lpstr>Why Agile?  First law of users Iterative delivery</vt:lpstr>
      <vt:lpstr>Top performers use the right strategy</vt:lpstr>
      <vt:lpstr>The laws of equality</vt:lpstr>
      <vt:lpstr>you are all individuals</vt:lpstr>
      <vt:lpstr>PowerPoint Presentation</vt:lpstr>
      <vt:lpstr>WWJD?</vt:lpstr>
      <vt:lpstr>Only human</vt:lpstr>
      <vt:lpstr>Train your elephant</vt:lpstr>
      <vt:lpstr>Good habits</vt:lpstr>
      <vt:lpstr>Good habits (2)</vt:lpstr>
      <vt:lpstr>Good habits (3)</vt:lpstr>
      <vt:lpstr>Ask questions effectively</vt:lpstr>
      <vt:lpstr>Answer questions effectively</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Quality</dc:title>
  <dc:creator>Joeri Sebrechts</dc:creator>
  <cp:lastModifiedBy>Joeri Sebrechts</cp:lastModifiedBy>
  <cp:revision>499</cp:revision>
  <cp:lastPrinted>2013-03-04T09:51:46Z</cp:lastPrinted>
  <dcterms:created xsi:type="dcterms:W3CDTF">2013-09-05T13:31:32Z</dcterms:created>
  <dcterms:modified xsi:type="dcterms:W3CDTF">2014-01-25T10:31:03Z</dcterms:modified>
</cp:coreProperties>
</file>